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5" r:id="rId4"/>
    <p:sldId id="258" r:id="rId5"/>
    <p:sldId id="259" r:id="rId6"/>
    <p:sldId id="261" r:id="rId7"/>
    <p:sldId id="271" r:id="rId8"/>
    <p:sldId id="273" r:id="rId9"/>
    <p:sldId id="287" r:id="rId10"/>
    <p:sldId id="288" r:id="rId11"/>
    <p:sldId id="294" r:id="rId12"/>
    <p:sldId id="295" r:id="rId13"/>
    <p:sldId id="297" r:id="rId14"/>
    <p:sldId id="298" r:id="rId15"/>
    <p:sldId id="299" r:id="rId16"/>
    <p:sldId id="300" r:id="rId17"/>
    <p:sldId id="301" r:id="rId18"/>
    <p:sldId id="302" r:id="rId19"/>
    <p:sldId id="303"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765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3" autoAdjust="0"/>
    <p:restoredTop sz="93568" autoAdjust="0"/>
  </p:normalViewPr>
  <p:slideViewPr>
    <p:cSldViewPr snapToGrid="0">
      <p:cViewPr varScale="1">
        <p:scale>
          <a:sx n="82" d="100"/>
          <a:sy n="82" d="100"/>
        </p:scale>
        <p:origin x="690" y="33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9907" y="151057"/>
            <a:ext cx="10040815" cy="1343635"/>
          </a:xfrm>
        </p:spPr>
        <p:txBody>
          <a:bodyPr anchor="b">
            <a:noAutofit/>
          </a:bodyPr>
          <a:lstStyle>
            <a:lvl1pPr algn="ctr">
              <a:defRPr sz="5400">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0444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9856" y="1923668"/>
            <a:ext cx="8772144" cy="493433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spTree>
    <p:extLst>
      <p:ext uri="{BB962C8B-B14F-4D97-AF65-F5344CB8AC3E}">
        <p14:creationId xmlns:p14="http://schemas.microsoft.com/office/powerpoint/2010/main" val="141617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6045" y="5943600"/>
            <a:ext cx="2511368" cy="728297"/>
          </a:xfrm>
          <a:prstGeom prst="rect">
            <a:avLst/>
          </a:prstGeom>
          <a:effectLst>
            <a:outerShdw blurRad="50800" dist="38100" dir="2700000" algn="tl" rotWithShape="0">
              <a:prstClr val="black"/>
            </a:outerShdw>
          </a:effectLst>
        </p:spPr>
      </p:pic>
    </p:spTree>
    <p:extLst>
      <p:ext uri="{BB962C8B-B14F-4D97-AF65-F5344CB8AC3E}">
        <p14:creationId xmlns:p14="http://schemas.microsoft.com/office/powerpoint/2010/main" val="1452218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7952" y="2355722"/>
            <a:ext cx="8004048" cy="4502277"/>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p:spPr>
      </p:pic>
    </p:spTree>
    <p:extLst>
      <p:ext uri="{BB962C8B-B14F-4D97-AF65-F5344CB8AC3E}">
        <p14:creationId xmlns:p14="http://schemas.microsoft.com/office/powerpoint/2010/main" val="1794046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6523" y="284992"/>
            <a:ext cx="3938954" cy="2915408"/>
          </a:xfrm>
        </p:spPr>
        <p:txBody>
          <a:bodyPr>
            <a:noAutofit/>
          </a:bodyPr>
          <a:lstStyle>
            <a:lvl1pPr algn="ctr">
              <a:defRPr sz="5400" baseline="0">
                <a:solidFill>
                  <a:schemeClr val="bg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6" name="Picture 5"/>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1110640" y="5908430"/>
            <a:ext cx="2350720" cy="681709"/>
          </a:xfrm>
          <a:prstGeom prst="rect">
            <a:avLst/>
          </a:prstGeom>
          <a:effectLst/>
        </p:spPr>
      </p:pic>
    </p:spTree>
    <p:extLst>
      <p:ext uri="{BB962C8B-B14F-4D97-AF65-F5344CB8AC3E}">
        <p14:creationId xmlns:p14="http://schemas.microsoft.com/office/powerpoint/2010/main" val="2663204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24954" y="3276522"/>
            <a:ext cx="5755625" cy="3581478"/>
          </a:xfrm>
          <a:solidFill>
            <a:schemeClr val="tx1">
              <a:alpha val="64000"/>
            </a:schemeClr>
          </a:solidFill>
        </p:spPr>
        <p:txBody>
          <a:bodyPr>
            <a:noAutofit/>
          </a:bodyPr>
          <a:lstStyle>
            <a:lvl1pPr algn="ctr">
              <a:defRPr sz="5400" baseline="0">
                <a:solidFill>
                  <a:schemeClr val="bg1">
                    <a:lumMod val="95000"/>
                  </a:schemeClr>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514" y="5880538"/>
            <a:ext cx="2511368" cy="728297"/>
          </a:xfrm>
          <a:prstGeom prst="rect">
            <a:avLst/>
          </a:prstGeom>
          <a:effectLst>
            <a:outerShdw blurRad="50800" dist="38100" dir="5400000" algn="t" rotWithShape="0">
              <a:prstClr val="black">
                <a:alpha val="86000"/>
              </a:prstClr>
            </a:outerShdw>
          </a:effectLst>
        </p:spPr>
      </p:pic>
    </p:spTree>
    <p:extLst>
      <p:ext uri="{BB962C8B-B14F-4D97-AF65-F5344CB8AC3E}">
        <p14:creationId xmlns:p14="http://schemas.microsoft.com/office/powerpoint/2010/main" val="589072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0"/>
            <a:ext cx="12192000" cy="1166649"/>
          </a:xfrm>
        </p:spPr>
        <p:txBody>
          <a:bodyPr>
            <a:noAutofit/>
          </a:bodyPr>
          <a:lstStyle>
            <a:lvl1pPr algn="ctr">
              <a:defRPr sz="5400" baseline="0">
                <a:solidFill>
                  <a:srgbClr val="FF6600"/>
                </a:solidFill>
                <a:effectLst>
                  <a:outerShdw blurRad="254000" dist="38100" dir="5400000" algn="t" rotWithShape="0">
                    <a:prstClr val="black">
                      <a:alpha val="89000"/>
                    </a:prstClr>
                  </a:outerShdw>
                </a:effectLst>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2908" y="5948758"/>
            <a:ext cx="2069123" cy="600046"/>
          </a:xfrm>
          <a:prstGeom prst="rect">
            <a:avLst/>
          </a:prstGeom>
          <a:effectLst>
            <a:outerShdw blurRad="165100" dist="50800" dir="5400000" algn="ctr" rotWithShape="0">
              <a:schemeClr val="tx1"/>
            </a:outerShdw>
          </a:effectLst>
        </p:spPr>
      </p:pic>
    </p:spTree>
    <p:extLst>
      <p:ext uri="{BB962C8B-B14F-4D97-AF65-F5344CB8AC3E}">
        <p14:creationId xmlns:p14="http://schemas.microsoft.com/office/powerpoint/2010/main" val="162792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2248" y="425668"/>
            <a:ext cx="11634951" cy="1649317"/>
          </a:xfrm>
        </p:spPr>
        <p:txBody>
          <a:bodyPr>
            <a:noAutofit/>
          </a:bodyPr>
          <a:lstStyle>
            <a:lvl1pPr algn="ctr">
              <a:defRPr sz="5400" baseline="0">
                <a:solidFill>
                  <a:schemeClr val="tx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6479" y="5908431"/>
            <a:ext cx="2350720" cy="681709"/>
          </a:xfrm>
          <a:prstGeom prst="rect">
            <a:avLst/>
          </a:prstGeom>
          <a:effectLst/>
        </p:spPr>
      </p:pic>
    </p:spTree>
    <p:extLst>
      <p:ext uri="{BB962C8B-B14F-4D97-AF65-F5344CB8AC3E}">
        <p14:creationId xmlns:p14="http://schemas.microsoft.com/office/powerpoint/2010/main" val="277702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38554" y="408084"/>
            <a:ext cx="5662246" cy="2704394"/>
          </a:xfrm>
        </p:spPr>
        <p:txBody>
          <a:bodyPr>
            <a:noAutofit/>
          </a:bodyPr>
          <a:lstStyle>
            <a:lvl1pPr algn="ctr">
              <a:defRPr sz="5400" baseline="0">
                <a:solidFill>
                  <a:schemeClr val="tx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Tree>
    <p:extLst>
      <p:ext uri="{BB962C8B-B14F-4D97-AF65-F5344CB8AC3E}">
        <p14:creationId xmlns:p14="http://schemas.microsoft.com/office/powerpoint/2010/main" val="298349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38554" y="408084"/>
            <a:ext cx="5662246" cy="2704394"/>
          </a:xfrm>
        </p:spPr>
        <p:txBody>
          <a:bodyPr>
            <a:noAutofit/>
          </a:bodyPr>
          <a:lstStyle>
            <a:lvl1pPr algn="ctr">
              <a:defRPr sz="5400" baseline="0">
                <a:solidFill>
                  <a:schemeClr val="tx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6" name="Picture 5"/>
          <p:cNvPicPr>
            <a:picLocks noChangeAspect="1"/>
          </p:cNvPicPr>
          <p:nvPr userDrawn="1"/>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22383" y="5948759"/>
            <a:ext cx="2069123" cy="600046"/>
          </a:xfrm>
          <a:prstGeom prst="rect">
            <a:avLst/>
          </a:prstGeom>
        </p:spPr>
      </p:pic>
    </p:spTree>
    <p:extLst>
      <p:ext uri="{BB962C8B-B14F-4D97-AF65-F5344CB8AC3E}">
        <p14:creationId xmlns:p14="http://schemas.microsoft.com/office/powerpoint/2010/main" val="181566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9953" y="425668"/>
            <a:ext cx="6031523" cy="2968164"/>
          </a:xfrm>
        </p:spPr>
        <p:txBody>
          <a:bodyPr>
            <a:noAutofit/>
          </a:bodyPr>
          <a:lstStyle>
            <a:lvl1pPr algn="ctr">
              <a:defRPr sz="5400" baseline="0">
                <a:solidFill>
                  <a:schemeClr val="bg1">
                    <a:lumMod val="95000"/>
                  </a:schemeClr>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6045" y="5943600"/>
            <a:ext cx="2511368" cy="728297"/>
          </a:xfrm>
          <a:prstGeom prst="rect">
            <a:avLst/>
          </a:prstGeom>
        </p:spPr>
      </p:pic>
    </p:spTree>
    <p:extLst>
      <p:ext uri="{BB962C8B-B14F-4D97-AF65-F5344CB8AC3E}">
        <p14:creationId xmlns:p14="http://schemas.microsoft.com/office/powerpoint/2010/main" val="48781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1551083"/>
            <a:ext cx="12192000" cy="3056086"/>
          </a:xfrm>
        </p:spPr>
        <p:txBody>
          <a:bodyPr>
            <a:noAutofit/>
          </a:bodyPr>
          <a:lstStyle>
            <a:lvl1pPr algn="ctr">
              <a:defRPr sz="5400" baseline="0">
                <a:solidFill>
                  <a:schemeClr val="tx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spTree>
    <p:extLst>
      <p:ext uri="{BB962C8B-B14F-4D97-AF65-F5344CB8AC3E}">
        <p14:creationId xmlns:p14="http://schemas.microsoft.com/office/powerpoint/2010/main" val="47728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87315" y="372914"/>
            <a:ext cx="11617369" cy="1035262"/>
          </a:xfrm>
        </p:spPr>
        <p:txBody>
          <a:bodyPr>
            <a:noAutofit/>
          </a:bodyPr>
          <a:lstStyle>
            <a:lvl1pPr algn="ctr">
              <a:defRPr sz="5400" baseline="0">
                <a:solidFill>
                  <a:schemeClr val="tx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spTree>
    <p:extLst>
      <p:ext uri="{BB962C8B-B14F-4D97-AF65-F5344CB8AC3E}">
        <p14:creationId xmlns:p14="http://schemas.microsoft.com/office/powerpoint/2010/main" val="64620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0" y="372915"/>
            <a:ext cx="5662246" cy="2704394"/>
          </a:xfrm>
        </p:spPr>
        <p:txBody>
          <a:bodyPr>
            <a:noAutofit/>
          </a:bodyPr>
          <a:lstStyle>
            <a:lvl1pPr algn="ctr">
              <a:defRPr sz="5400" baseline="0">
                <a:solidFill>
                  <a:schemeClr val="bg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pic>
        <p:nvPicPr>
          <p:cNvPr id="6" name="Picture 5"/>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p:spPr>
      </p:pic>
    </p:spTree>
    <p:extLst>
      <p:ext uri="{BB962C8B-B14F-4D97-AF65-F5344CB8AC3E}">
        <p14:creationId xmlns:p14="http://schemas.microsoft.com/office/powerpoint/2010/main" val="65243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50800" dist="38100" dir="5400000" algn="t" rotWithShape="0">
              <a:prstClr val="black">
                <a:alpha val="86000"/>
              </a:prstClr>
            </a:outerShdw>
          </a:effectLst>
        </p:spPr>
      </p:pic>
      <p:sp>
        <p:nvSpPr>
          <p:cNvPr id="2" name="Title 1"/>
          <p:cNvSpPr>
            <a:spLocks noGrp="1"/>
          </p:cNvSpPr>
          <p:nvPr>
            <p:ph type="title"/>
          </p:nvPr>
        </p:nvSpPr>
        <p:spPr>
          <a:xfrm>
            <a:off x="181706" y="175846"/>
            <a:ext cx="11599985" cy="1459523"/>
          </a:xfrm>
        </p:spPr>
        <p:txBody>
          <a:bodyPr>
            <a:noAutofit/>
          </a:bodyPr>
          <a:lstStyle>
            <a:lvl1pPr algn="ctr">
              <a:defRPr sz="5400" baseline="0">
                <a:solidFill>
                  <a:schemeClr val="tx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Tree>
    <p:extLst>
      <p:ext uri="{BB962C8B-B14F-4D97-AF65-F5344CB8AC3E}">
        <p14:creationId xmlns:p14="http://schemas.microsoft.com/office/powerpoint/2010/main" val="388147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050" name="Picture 2" descr="C:\Users\michael.carney\AppData\Local\Microsoft\Windows\Temporary Internet Files\Content.Outlook\9BVNCLHN\A71Y5627s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14" y="-820196"/>
            <a:ext cx="12292314" cy="8194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50800" dist="38100" dir="5400000" algn="t" rotWithShape="0">
              <a:prstClr val="black">
                <a:alpha val="86000"/>
              </a:prstClr>
            </a:outerShdw>
          </a:effectLst>
        </p:spPr>
      </p:pic>
      <p:sp>
        <p:nvSpPr>
          <p:cNvPr id="2" name="Title 1"/>
          <p:cNvSpPr>
            <a:spLocks noGrp="1"/>
          </p:cNvSpPr>
          <p:nvPr>
            <p:ph type="title"/>
          </p:nvPr>
        </p:nvSpPr>
        <p:spPr>
          <a:xfrm>
            <a:off x="181706" y="175846"/>
            <a:ext cx="11599985" cy="1459523"/>
          </a:xfrm>
        </p:spPr>
        <p:txBody>
          <a:bodyPr>
            <a:noAutofit/>
          </a:bodyPr>
          <a:lstStyle>
            <a:lvl1pPr algn="ctr">
              <a:defRPr sz="5400" baseline="0">
                <a:solidFill>
                  <a:schemeClr val="tx1"/>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Tree>
    <p:extLst>
      <p:ext uri="{BB962C8B-B14F-4D97-AF65-F5344CB8AC3E}">
        <p14:creationId xmlns:p14="http://schemas.microsoft.com/office/powerpoint/2010/main" val="275522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DEE31-C5EC-4EA4-9C15-019385DC5161}" type="datetimeFigureOut">
              <a:rPr lang="en-US" smtClean="0"/>
              <a:t>6/25/2022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388FC-6422-4078-8412-245685C02F20}" type="slidenum">
              <a:rPr lang="en-US" smtClean="0"/>
              <a:t>‹#›</a:t>
            </a:fld>
            <a:endParaRPr lang="en-US"/>
          </a:p>
        </p:txBody>
      </p:sp>
    </p:spTree>
    <p:extLst>
      <p:ext uri="{BB962C8B-B14F-4D97-AF65-F5344CB8AC3E}">
        <p14:creationId xmlns:p14="http://schemas.microsoft.com/office/powerpoint/2010/main" val="348868389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53" r:id="rId4"/>
    <p:sldLayoutId id="2147483652" r:id="rId5"/>
    <p:sldLayoutId id="2147483660" r:id="rId6"/>
    <p:sldLayoutId id="2147483655" r:id="rId7"/>
    <p:sldLayoutId id="2147483651" r:id="rId8"/>
    <p:sldLayoutId id="2147483665" r:id="rId9"/>
    <p:sldLayoutId id="2147483661" r:id="rId10"/>
    <p:sldLayoutId id="2147483662" r:id="rId11"/>
    <p:sldLayoutId id="2147483663" r:id="rId12"/>
    <p:sldLayoutId id="2147483656" r:id="rId13"/>
    <p:sldLayoutId id="2147483659" r:id="rId14"/>
    <p:sldLayoutId id="2147483650" r:id="rId15"/>
    <p:sldLayoutId id="214748365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685800" y="1418567"/>
            <a:ext cx="5662246" cy="270439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baseline="0">
                <a:solidFill>
                  <a:schemeClr val="tx1"/>
                </a:solidFill>
                <a:latin typeface="Adobe Gothic Std B" panose="020B0800000000000000" pitchFamily="34" charset="-128"/>
                <a:ea typeface="Adobe Gothic Std B" panose="020B0800000000000000" pitchFamily="34"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C00000"/>
                </a:solidFill>
                <a:effectLst/>
                <a:uLnTx/>
                <a:uFillTx/>
                <a:latin typeface="Adobe Gothic Std B" panose="020B0800000000000000" pitchFamily="34" charset="-128"/>
                <a:ea typeface="Adobe Gothic Std B" panose="020B0800000000000000" pitchFamily="34" charset="-128"/>
                <a:cs typeface="+mj-cs"/>
              </a:rPr>
              <a:t>Badass</a:t>
            </a:r>
            <a:r>
              <a:rPr kumimoji="0" lang="en-US" sz="8000" b="0" i="0" u="none" strike="noStrike" kern="1200" cap="none" spc="0" normalizeH="0" baseline="0" noProof="0" dirty="0">
                <a:ln>
                  <a:noFill/>
                </a:ln>
                <a:solidFill>
                  <a:srgbClr val="C00000"/>
                </a:solidFill>
                <a:effectLst/>
                <a:uLnTx/>
                <a:uFillTx/>
                <a:latin typeface="Adobe Gothic Std B" panose="020B0800000000000000" pitchFamily="34" charset="-128"/>
                <a:ea typeface="Adobe Gothic Std B" panose="020B0800000000000000" pitchFamily="34" charset="-128"/>
                <a:cs typeface="+mj-cs"/>
              </a:rPr>
              <a: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j-cs"/>
              </a:rPr>
              <a:t>Yeah. We know a few.</a:t>
            </a:r>
          </a:p>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j-cs"/>
              </a:rPr>
            </a:br>
            <a:endParaRPr kumimoji="0" lang="en-US" sz="32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44" y="5486400"/>
            <a:ext cx="4147986" cy="1202916"/>
          </a:xfrm>
          <a:prstGeom prst="rect">
            <a:avLst/>
          </a:prstGeom>
        </p:spPr>
      </p:pic>
    </p:spTree>
    <p:extLst>
      <p:ext uri="{BB962C8B-B14F-4D97-AF65-F5344CB8AC3E}">
        <p14:creationId xmlns:p14="http://schemas.microsoft.com/office/powerpoint/2010/main" val="334743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11427" y="4018374"/>
            <a:ext cx="1407757"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April </a:t>
            </a:r>
            <a:r>
              <a:rPr lang="en-US" b="1" dirty="0" err="1">
                <a:solidFill>
                  <a:srgbClr val="FF0000"/>
                </a:solidFill>
                <a:latin typeface="Adobe Gothic Std B" panose="020B0800000000000000" pitchFamily="34" charset="-128"/>
                <a:ea typeface="Adobe Gothic Std B" panose="020B0800000000000000" pitchFamily="34" charset="-128"/>
              </a:rPr>
              <a:t>Vokey</a:t>
            </a:r>
            <a:endParaRPr lang="en-US" b="1" dirty="0">
              <a:solidFill>
                <a:srgbClr val="FF0000"/>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011118" y="1269895"/>
            <a:ext cx="6672882" cy="3508653"/>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a:t>British Columbia </a:t>
            </a:r>
            <a:r>
              <a:rPr lang="en-US" dirty="0" err="1"/>
              <a:t>flyfishing</a:t>
            </a:r>
            <a:r>
              <a:rPr lang="en-US" dirty="0"/>
              <a:t> guide April </a:t>
            </a:r>
            <a:r>
              <a:rPr lang="en-US" dirty="0" err="1"/>
              <a:t>Vokey</a:t>
            </a:r>
            <a:r>
              <a:rPr lang="en-US" dirty="0"/>
              <a:t> has fished top freshwater and saltwater destinations around the world, but is most at home waist deep in North America's wildest salmon and steelhead rivers. A true fishing prodigy who got started as a toddler and eventually discovered fly fishing in her teens, she has dedicated her life to the pursuit of gamefish around the world on the fly. April proudly wrote and hosted her own TV series, </a:t>
            </a:r>
            <a:r>
              <a:rPr lang="en-US" i="1" dirty="0"/>
              <a:t>Shorelines</a:t>
            </a:r>
            <a:r>
              <a:rPr lang="en-US" dirty="0"/>
              <a:t> on The World Fishing  Network, and is a badass caster with single- and two-handed rods, and a strong advocate for teaching people how to fly-fish – her driving passion in life.  </a:t>
            </a:r>
          </a:p>
        </p:txBody>
      </p:sp>
      <p:sp>
        <p:nvSpPr>
          <p:cNvPr id="8" name="Title 7"/>
          <p:cNvSpPr>
            <a:spLocks noGrp="1"/>
          </p:cNvSpPr>
          <p:nvPr>
            <p:ph type="ctrTitle"/>
          </p:nvPr>
        </p:nvSpPr>
        <p:spPr>
          <a:xfrm>
            <a:off x="127487" y="181856"/>
            <a:ext cx="4410808" cy="1088039"/>
          </a:xfrm>
        </p:spPr>
        <p:txBody>
          <a:bodyPr/>
          <a:lstStyle/>
          <a:p>
            <a:r>
              <a:rPr lang="en-US" sz="4800" dirty="0">
                <a:solidFill>
                  <a:schemeClr val="bg1"/>
                </a:solidFill>
              </a:rPr>
              <a:t>March </a:t>
            </a:r>
            <a:r>
              <a:rPr lang="en-US" sz="4800" dirty="0">
                <a:solidFill>
                  <a:srgbClr val="FF0000"/>
                </a:solidFill>
              </a:rPr>
              <a:t>Badass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238" y="5740401"/>
            <a:ext cx="2517291" cy="69090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912" y="2014102"/>
            <a:ext cx="2122658" cy="1847850"/>
          </a:xfrm>
          <a:prstGeom prst="rect">
            <a:avLst/>
          </a:prstGeom>
          <a:effectLst/>
        </p:spPr>
      </p:pic>
    </p:spTree>
    <p:extLst>
      <p:ext uri="{BB962C8B-B14F-4D97-AF65-F5344CB8AC3E}">
        <p14:creationId xmlns:p14="http://schemas.microsoft.com/office/powerpoint/2010/main" val="412941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16664" y="4018374"/>
            <a:ext cx="1797287"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Karl </a:t>
            </a:r>
            <a:r>
              <a:rPr lang="en-US" b="1" dirty="0" err="1">
                <a:solidFill>
                  <a:srgbClr val="FF0000"/>
                </a:solidFill>
                <a:latin typeface="Adobe Gothic Std B" panose="020B0800000000000000" pitchFamily="34" charset="-128"/>
                <a:ea typeface="Adobe Gothic Std B" panose="020B0800000000000000" pitchFamily="34" charset="-128"/>
              </a:rPr>
              <a:t>Wickstrom</a:t>
            </a:r>
            <a:endParaRPr lang="en-US" b="1" dirty="0">
              <a:solidFill>
                <a:srgbClr val="FF0000"/>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011118" y="1269895"/>
            <a:ext cx="6672882" cy="4339650"/>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a:t>If you think conservation work is a safe occupation, think again.  </a:t>
            </a:r>
            <a:r>
              <a:rPr lang="en-US" i="1" dirty="0"/>
              <a:t>"You better sleep with one eye open" </a:t>
            </a:r>
            <a:r>
              <a:rPr lang="en-US" dirty="0"/>
              <a:t>was one of the many threats Karl </a:t>
            </a:r>
            <a:r>
              <a:rPr lang="en-US" dirty="0" err="1"/>
              <a:t>Wickstrom</a:t>
            </a:r>
            <a:r>
              <a:rPr lang="en-US" dirty="0"/>
              <a:t>, founder of Florida Sportsman magazine received while tirelessly working to preserve Florida’s waters for sport fisherman. </a:t>
            </a:r>
            <a:r>
              <a:rPr lang="en-US" dirty="0" err="1"/>
              <a:t>Wickstrom</a:t>
            </a:r>
            <a:r>
              <a:rPr lang="en-US" dirty="0"/>
              <a:t> made a lot of enemies standing up to commercial fishermen, politicians and big business. From stopping the cross state barge canal to leading the charge for gamefish status for redfish, to getting the Florida saltwater fishing license passed to leading the effort to ban gill nets in state waters or most recently fighting to stop massive pollution. Whatever the issue, no matter who you are, if you are getting in the way of the sport angler, you better be prepared to deal with Karl. Doing what is right is never easy, but it’s always badass.</a:t>
            </a:r>
          </a:p>
        </p:txBody>
      </p:sp>
      <p:sp>
        <p:nvSpPr>
          <p:cNvPr id="8" name="Title 7"/>
          <p:cNvSpPr>
            <a:spLocks noGrp="1"/>
          </p:cNvSpPr>
          <p:nvPr>
            <p:ph type="ctrTitle"/>
          </p:nvPr>
        </p:nvSpPr>
        <p:spPr>
          <a:xfrm>
            <a:off x="127487" y="181856"/>
            <a:ext cx="4410808" cy="1088039"/>
          </a:xfrm>
        </p:spPr>
        <p:txBody>
          <a:bodyPr/>
          <a:lstStyle/>
          <a:p>
            <a:r>
              <a:rPr lang="en-US" sz="4800" dirty="0">
                <a:solidFill>
                  <a:schemeClr val="bg1"/>
                </a:solidFill>
              </a:rPr>
              <a:t>April </a:t>
            </a:r>
            <a:r>
              <a:rPr lang="en-US" sz="4800" dirty="0">
                <a:solidFill>
                  <a:srgbClr val="FF0000"/>
                </a:solidFill>
              </a:rPr>
              <a:t>Badass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71" y="5908430"/>
            <a:ext cx="3247072" cy="60025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650" y="2014102"/>
            <a:ext cx="2113182" cy="1847850"/>
          </a:xfrm>
          <a:prstGeom prst="rect">
            <a:avLst/>
          </a:prstGeom>
          <a:effectLst/>
        </p:spPr>
      </p:pic>
    </p:spTree>
    <p:extLst>
      <p:ext uri="{BB962C8B-B14F-4D97-AF65-F5344CB8AC3E}">
        <p14:creationId xmlns:p14="http://schemas.microsoft.com/office/powerpoint/2010/main" val="411397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28688" y="4018374"/>
            <a:ext cx="1773242"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Bret </a:t>
            </a:r>
            <a:r>
              <a:rPr lang="en-US" b="1" dirty="0">
                <a:solidFill>
                  <a:srgbClr val="FF0000"/>
                </a:solidFill>
                <a:latin typeface="Adobe Gothic Std B" panose="020B0800000000000000" pitchFamily="34" charset="-128"/>
                <a:ea typeface="Adobe Gothic Std B" panose="020B0800000000000000" pitchFamily="34" charset="-128"/>
              </a:rPr>
              <a:t>Alexander</a:t>
            </a:r>
          </a:p>
        </p:txBody>
      </p:sp>
      <p:sp>
        <p:nvSpPr>
          <p:cNvPr id="7" name="TextBox 6"/>
          <p:cNvSpPr txBox="1"/>
          <p:nvPr/>
        </p:nvSpPr>
        <p:spPr>
          <a:xfrm>
            <a:off x="5011118" y="1269895"/>
            <a:ext cx="6672882" cy="2954655"/>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a:t>Legendary Great Lakes guide and multispecies expert Bret Alexander has no off season, literally. Alexander books almost as many days guiding ice anglers for trophy walleyes and whitefish as he does fishing open water for world-class smallmouth bass, pike and muskies. And that takes badass determination. Bret's love of the pursuit and relentless on-water schedule has lead to countless presentation breakthroughs, many of which are now widely employed across North Americas waters.</a:t>
            </a:r>
          </a:p>
        </p:txBody>
      </p:sp>
      <p:sp>
        <p:nvSpPr>
          <p:cNvPr id="8" name="Title 7"/>
          <p:cNvSpPr>
            <a:spLocks noGrp="1"/>
          </p:cNvSpPr>
          <p:nvPr>
            <p:ph type="ctrTitle"/>
          </p:nvPr>
        </p:nvSpPr>
        <p:spPr>
          <a:xfrm>
            <a:off x="127487" y="181856"/>
            <a:ext cx="4410808" cy="1088039"/>
          </a:xfrm>
        </p:spPr>
        <p:txBody>
          <a:bodyPr/>
          <a:lstStyle/>
          <a:p>
            <a:r>
              <a:rPr lang="en-US" sz="4800" dirty="0">
                <a:solidFill>
                  <a:schemeClr val="bg1"/>
                </a:solidFill>
              </a:rPr>
              <a:t>May </a:t>
            </a:r>
            <a:r>
              <a:rPr lang="en-US" sz="4800" dirty="0">
                <a:solidFill>
                  <a:srgbClr val="FF0000"/>
                </a:solidFill>
              </a:rPr>
              <a:t>Badass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204" y="2014102"/>
            <a:ext cx="2124075" cy="1847850"/>
          </a:xfrm>
          <a:prstGeom prst="rect">
            <a:avLst/>
          </a:prstGeom>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611" y="5908430"/>
            <a:ext cx="2654991" cy="600259"/>
          </a:xfrm>
          <a:prstGeom prst="rect">
            <a:avLst/>
          </a:prstGeom>
        </p:spPr>
      </p:pic>
    </p:spTree>
    <p:extLst>
      <p:ext uri="{BB962C8B-B14F-4D97-AF65-F5344CB8AC3E}">
        <p14:creationId xmlns:p14="http://schemas.microsoft.com/office/powerpoint/2010/main" val="198184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585" y="-5938"/>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10" y="1617254"/>
            <a:ext cx="1813706" cy="157889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831" y="2506113"/>
            <a:ext cx="1805609" cy="1570799"/>
          </a:xfrm>
          <a:prstGeom prst="rect">
            <a:avLst/>
          </a:prstGeom>
        </p:spPr>
      </p:pic>
      <p:sp>
        <p:nvSpPr>
          <p:cNvPr id="7" name="TextBox 6"/>
          <p:cNvSpPr txBox="1"/>
          <p:nvPr/>
        </p:nvSpPr>
        <p:spPr>
          <a:xfrm>
            <a:off x="5011118" y="1269895"/>
            <a:ext cx="6672882" cy="4062651"/>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a:t>You don’t have to be a millennial to be badass, as bow hunting legends Dwight </a:t>
            </a:r>
            <a:r>
              <a:rPr lang="en-US" dirty="0" err="1"/>
              <a:t>Schuh</a:t>
            </a:r>
            <a:r>
              <a:rPr lang="en-US" dirty="0"/>
              <a:t> and Larry D. Jones have been proving for years. With more than a century of hunting experience between the two, these </a:t>
            </a:r>
            <a:r>
              <a:rPr lang="en-US" dirty="0" err="1"/>
              <a:t>bowhunting</a:t>
            </a:r>
            <a:r>
              <a:rPr lang="en-US" dirty="0"/>
              <a:t> pioneers literally wrote the book on backcountry hunting. They were wilderness athletes before there was such a thing and they’ve taken most every big game animal on the continent. A Vietnam vet, cancer survivor, and accomplished triathlete, </a:t>
            </a:r>
            <a:r>
              <a:rPr lang="en-US" dirty="0" err="1"/>
              <a:t>Schuh</a:t>
            </a:r>
            <a:r>
              <a:rPr lang="en-US" dirty="0"/>
              <a:t> hunts as hard as ever and 75-year-old Jones, who hunted through a quadruple bypass, proves time and again that he can get it done—the hard way, taking on the challenge of hunting with only a recurve bow, will and determination—the basic ingredients for being a badass… regardless of age.</a:t>
            </a:r>
          </a:p>
        </p:txBody>
      </p:sp>
      <p:sp>
        <p:nvSpPr>
          <p:cNvPr id="8" name="Title 7"/>
          <p:cNvSpPr>
            <a:spLocks noGrp="1"/>
          </p:cNvSpPr>
          <p:nvPr>
            <p:ph type="ctrTitle"/>
          </p:nvPr>
        </p:nvSpPr>
        <p:spPr>
          <a:xfrm>
            <a:off x="127487" y="181856"/>
            <a:ext cx="4410808" cy="1088039"/>
          </a:xfrm>
        </p:spPr>
        <p:txBody>
          <a:bodyPr/>
          <a:lstStyle/>
          <a:p>
            <a:r>
              <a:rPr lang="en-US" sz="4800" dirty="0">
                <a:solidFill>
                  <a:schemeClr val="bg1"/>
                </a:solidFill>
              </a:rPr>
              <a:t>June </a:t>
            </a:r>
            <a:r>
              <a:rPr lang="en-US" sz="4800" dirty="0">
                <a:solidFill>
                  <a:srgbClr val="FF0000"/>
                </a:solidFill>
              </a:rPr>
              <a:t>Badass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320" y="5908430"/>
            <a:ext cx="2263572" cy="600259"/>
          </a:xfrm>
          <a:prstGeom prst="rect">
            <a:avLst/>
          </a:prstGeom>
        </p:spPr>
      </p:pic>
      <p:sp>
        <p:nvSpPr>
          <p:cNvPr id="4" name="TextBox 3"/>
          <p:cNvSpPr txBox="1"/>
          <p:nvPr/>
        </p:nvSpPr>
        <p:spPr>
          <a:xfrm>
            <a:off x="2025311" y="4328235"/>
            <a:ext cx="607859" cy="707886"/>
          </a:xfrm>
          <a:prstGeom prst="rect">
            <a:avLst/>
          </a:prstGeom>
          <a:noFill/>
        </p:spPr>
        <p:txBody>
          <a:bodyPr wrap="none" rtlCol="0">
            <a:spAutoFit/>
          </a:bodyPr>
          <a:lstStyle/>
          <a:p>
            <a:r>
              <a:rPr lang="en-US" sz="4000" dirty="0">
                <a:solidFill>
                  <a:schemeClr val="tx1">
                    <a:lumMod val="65000"/>
                    <a:lumOff val="35000"/>
                  </a:schemeClr>
                </a:solidFill>
                <a:latin typeface="Adobe Garamond Pro Bold" panose="02020702060506020403" pitchFamily="18" charset="0"/>
                <a:ea typeface="Adobe Gothic Std B" panose="020B0800000000000000" pitchFamily="34" charset="-128"/>
              </a:rPr>
              <a:t>&amp;</a:t>
            </a:r>
          </a:p>
        </p:txBody>
      </p:sp>
      <p:sp>
        <p:nvSpPr>
          <p:cNvPr id="9" name="TextBox 8"/>
          <p:cNvSpPr txBox="1"/>
          <p:nvPr/>
        </p:nvSpPr>
        <p:spPr>
          <a:xfrm>
            <a:off x="1484000" y="4728065"/>
            <a:ext cx="1662636"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Larry D. </a:t>
            </a:r>
            <a:r>
              <a:rPr lang="en-US" b="1" dirty="0">
                <a:solidFill>
                  <a:srgbClr val="FF0000"/>
                </a:solidFill>
                <a:latin typeface="Adobe Gothic Std B" panose="020B0800000000000000" pitchFamily="34" charset="-128"/>
                <a:ea typeface="Adobe Gothic Std B" panose="020B0800000000000000" pitchFamily="34" charset="-128"/>
              </a:rPr>
              <a:t>Jones</a:t>
            </a:r>
          </a:p>
        </p:txBody>
      </p:sp>
      <p:sp>
        <p:nvSpPr>
          <p:cNvPr id="6" name="TextBox 5"/>
          <p:cNvSpPr txBox="1"/>
          <p:nvPr/>
        </p:nvSpPr>
        <p:spPr>
          <a:xfrm>
            <a:off x="1478383" y="4240049"/>
            <a:ext cx="1673856"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Dwight </a:t>
            </a:r>
            <a:r>
              <a:rPr lang="en-US" b="1" dirty="0" err="1">
                <a:solidFill>
                  <a:srgbClr val="FF0000"/>
                </a:solidFill>
                <a:latin typeface="Adobe Gothic Std B" panose="020B0800000000000000" pitchFamily="34" charset="-128"/>
                <a:ea typeface="Adobe Gothic Std B" panose="020B0800000000000000" pitchFamily="34" charset="-128"/>
              </a:rPr>
              <a:t>Schuh</a:t>
            </a:r>
            <a:endParaRPr lang="en-US" b="1" dirty="0">
              <a:solidFill>
                <a:srgbClr val="FF0000"/>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51736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82630" y="4589870"/>
            <a:ext cx="2265365"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The Meyer </a:t>
            </a:r>
            <a:r>
              <a:rPr lang="en-US" b="1" dirty="0">
                <a:solidFill>
                  <a:srgbClr val="FF0000"/>
                </a:solidFill>
                <a:latin typeface="Adobe Gothic Std B" panose="020B0800000000000000" pitchFamily="34" charset="-128"/>
                <a:ea typeface="Adobe Gothic Std B" panose="020B0800000000000000" pitchFamily="34" charset="-128"/>
              </a:rPr>
              <a:t>Brothers</a:t>
            </a:r>
          </a:p>
        </p:txBody>
      </p:sp>
      <p:sp>
        <p:nvSpPr>
          <p:cNvPr id="7" name="TextBox 6"/>
          <p:cNvSpPr txBox="1"/>
          <p:nvPr/>
        </p:nvSpPr>
        <p:spPr>
          <a:xfrm>
            <a:off x="5125418" y="725875"/>
            <a:ext cx="6672882" cy="5170646"/>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a:t>When it comes to </a:t>
            </a:r>
            <a:r>
              <a:rPr lang="en-US" dirty="0" err="1"/>
              <a:t>badasses</a:t>
            </a:r>
            <a:r>
              <a:rPr lang="en-US" dirty="0"/>
              <a:t>, few are as hardcore as the Meyer brothers. Ranging from 25-32 these three brothers—all Montana natives—are some of the most serious DIY hunters anywhere. They start running bears in August with their own dogs and hunt through December for elk, whitetails, mule deer and cougars.  This year they hunted Utah, Idaho, Montana, Washington, Oregon and </a:t>
            </a:r>
            <a:r>
              <a:rPr lang="en-US" dirty="0" err="1"/>
              <a:t>Alaksa</a:t>
            </a:r>
            <a:r>
              <a:rPr lang="en-US" dirty="0"/>
              <a:t>—all on public land, tagging trophy bulls, deer and bears, others only dream of. But its not just about the trophy, its about the adventure. One brother spent a month hiking the Continental Divide —camping and hunting by himself. One brother dropped him off at the trailhead; another picked him up a couple of states away. This year, the other brother spent 30 days hunting Alaska solo—all unguided for moose and caribou. The eldest, a decorated marine sniper, did three tours and after 13 IED explosions left the military and found solace through hunting. The article follows this family’s life, and love of hunting, all set against the backdrop of a Montana winter lion hunt.</a:t>
            </a:r>
          </a:p>
        </p:txBody>
      </p:sp>
      <p:sp>
        <p:nvSpPr>
          <p:cNvPr id="8" name="Title 7"/>
          <p:cNvSpPr>
            <a:spLocks noGrp="1"/>
          </p:cNvSpPr>
          <p:nvPr>
            <p:ph type="ctrTitle"/>
          </p:nvPr>
        </p:nvSpPr>
        <p:spPr>
          <a:xfrm>
            <a:off x="127487" y="181856"/>
            <a:ext cx="4410808" cy="1088039"/>
          </a:xfrm>
        </p:spPr>
        <p:txBody>
          <a:bodyPr/>
          <a:lstStyle/>
          <a:p>
            <a:r>
              <a:rPr lang="en-US" sz="4800" dirty="0">
                <a:solidFill>
                  <a:schemeClr val="bg1"/>
                </a:solidFill>
              </a:rPr>
              <a:t>July </a:t>
            </a:r>
            <a:r>
              <a:rPr lang="en-US" sz="4800" dirty="0">
                <a:solidFill>
                  <a:srgbClr val="FF0000"/>
                </a:solidFill>
              </a:rPr>
              <a:t>Badass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72" y="1335211"/>
            <a:ext cx="3244468" cy="3189343"/>
          </a:xfrm>
          <a:prstGeom prst="rect">
            <a:avLst/>
          </a:prstGeom>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611" y="5924750"/>
            <a:ext cx="2654991" cy="56761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spTree>
    <p:extLst>
      <p:ext uri="{BB962C8B-B14F-4D97-AF65-F5344CB8AC3E}">
        <p14:creationId xmlns:p14="http://schemas.microsoft.com/office/powerpoint/2010/main" val="344281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7365" y="4018374"/>
            <a:ext cx="2335897"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Brian </a:t>
            </a:r>
            <a:r>
              <a:rPr lang="en-US" b="1" dirty="0" err="1">
                <a:solidFill>
                  <a:srgbClr val="FF0000"/>
                </a:solidFill>
                <a:latin typeface="Adobe Gothic Std B" panose="020B0800000000000000" pitchFamily="34" charset="-128"/>
                <a:ea typeface="Adobe Gothic Std B" panose="020B0800000000000000" pitchFamily="34" charset="-128"/>
              </a:rPr>
              <a:t>Pigman</a:t>
            </a:r>
            <a:r>
              <a:rPr lang="en-US" b="1" dirty="0">
                <a:solidFill>
                  <a:srgbClr val="FF0000"/>
                </a:solidFill>
                <a:latin typeface="Adobe Gothic Std B" panose="020B0800000000000000" pitchFamily="34" charset="-128"/>
                <a:ea typeface="Adobe Gothic Std B" panose="020B0800000000000000" pitchFamily="34" charset="-128"/>
              </a:rPr>
              <a:t> </a:t>
            </a:r>
            <a:r>
              <a:rPr lang="en-US" b="1" dirty="0">
                <a:solidFill>
                  <a:schemeClr val="bg1"/>
                </a:solidFill>
                <a:latin typeface="Adobe Gothic Std B" panose="020B0800000000000000" pitchFamily="34" charset="-128"/>
                <a:ea typeface="Adobe Gothic Std B" panose="020B0800000000000000" pitchFamily="34" charset="-128"/>
              </a:rPr>
              <a:t>Quaca</a:t>
            </a:r>
            <a:endParaRPr lang="en-US" b="1" dirty="0">
              <a:solidFill>
                <a:srgbClr val="FF0000"/>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011118" y="1269895"/>
            <a:ext cx="6672882" cy="4339650"/>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a:t>Next to BBQ recipes, little is more sacred in Texas than deer hunting and anything that threatens deer’s habitat is loathed. Enter the feral pig. Out of control in Texas and ranging ever northward, these invasive pests threaten every natural wildlife species in their path. Serious measures are called for to combat them and Brian “</a:t>
            </a:r>
            <a:r>
              <a:rPr lang="en-US" dirty="0" err="1"/>
              <a:t>Pigman</a:t>
            </a:r>
            <a:r>
              <a:rPr lang="en-US" dirty="0"/>
              <a:t>” Quaca declared war on America’s out-of-control wild hog population long before he became host of Sportsman Channel’s incredibly popular “</a:t>
            </a:r>
            <a:r>
              <a:rPr lang="en-US" dirty="0" err="1"/>
              <a:t>Pigman</a:t>
            </a:r>
            <a:r>
              <a:rPr lang="en-US" dirty="0"/>
              <a:t>” television series. Only a year after a horrific automobile accident nearly took his life, Brian is back on track and as determined as ever to take the battle to the hogs and make the very most of his second chance at life.   His road to recover is a badass tale seen through the prism of the action-packed world of wild hog control.</a:t>
            </a:r>
          </a:p>
        </p:txBody>
      </p:sp>
      <p:sp>
        <p:nvSpPr>
          <p:cNvPr id="8" name="Title 7"/>
          <p:cNvSpPr>
            <a:spLocks noGrp="1"/>
          </p:cNvSpPr>
          <p:nvPr>
            <p:ph type="ctrTitle"/>
          </p:nvPr>
        </p:nvSpPr>
        <p:spPr>
          <a:xfrm>
            <a:off x="127487" y="181856"/>
            <a:ext cx="4410808" cy="1088039"/>
          </a:xfrm>
        </p:spPr>
        <p:txBody>
          <a:bodyPr/>
          <a:lstStyle/>
          <a:p>
            <a:r>
              <a:rPr lang="en-US" sz="4800" dirty="0">
                <a:solidFill>
                  <a:schemeClr val="bg1"/>
                </a:solidFill>
              </a:rPr>
              <a:t>August </a:t>
            </a:r>
            <a:r>
              <a:rPr lang="en-US" sz="4800" dirty="0">
                <a:solidFill>
                  <a:srgbClr val="FF0000"/>
                </a:solidFill>
              </a:rPr>
              <a:t>Badass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204" y="2014102"/>
            <a:ext cx="2124075" cy="1847850"/>
          </a:xfrm>
          <a:prstGeom prst="rect">
            <a:avLst/>
          </a:prstGeom>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611" y="5925511"/>
            <a:ext cx="2654991" cy="566096"/>
          </a:xfrm>
          <a:prstGeom prst="rect">
            <a:avLst/>
          </a:prstGeom>
        </p:spPr>
      </p:pic>
    </p:spTree>
    <p:extLst>
      <p:ext uri="{BB962C8B-B14F-4D97-AF65-F5344CB8AC3E}">
        <p14:creationId xmlns:p14="http://schemas.microsoft.com/office/powerpoint/2010/main" val="184177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0716" y="4018374"/>
            <a:ext cx="1749198"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Dennis </a:t>
            </a:r>
            <a:r>
              <a:rPr lang="en-US" b="1" dirty="0" err="1">
                <a:solidFill>
                  <a:srgbClr val="FF0000"/>
                </a:solidFill>
                <a:latin typeface="Adobe Gothic Std B" panose="020B0800000000000000" pitchFamily="34" charset="-128"/>
                <a:ea typeface="Adobe Gothic Std B" panose="020B0800000000000000" pitchFamily="34" charset="-128"/>
              </a:rPr>
              <a:t>Loosier</a:t>
            </a:r>
            <a:endParaRPr lang="en-US" b="1" dirty="0">
              <a:solidFill>
                <a:srgbClr val="FF0000"/>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011118" y="1269895"/>
            <a:ext cx="6672882" cy="3231654"/>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err="1"/>
              <a:t>Waterfowlers</a:t>
            </a:r>
            <a:r>
              <a:rPr lang="en-US" dirty="0"/>
              <a:t> are often thought of as hardcore hunters, and Dennis </a:t>
            </a:r>
            <a:r>
              <a:rPr lang="en-US" dirty="0" err="1"/>
              <a:t>Loosier</a:t>
            </a:r>
            <a:r>
              <a:rPr lang="en-US" dirty="0"/>
              <a:t>, AKA Dr. Duck, may be the hardest of the hardcore. His obsession and intuition for finding birds in hard to reach spots put him on the map, and his excellent hunt-through-the-season video takes viewers along for the entire migration. </a:t>
            </a:r>
            <a:r>
              <a:rPr lang="en-US" dirty="0" err="1"/>
              <a:t>Loosier</a:t>
            </a:r>
            <a:r>
              <a:rPr lang="en-US" dirty="0"/>
              <a:t> is an ideal fit for a feature in WILDFOWL’S heralded SPOTLIGHT feature, which profiles personalities of the </a:t>
            </a:r>
            <a:r>
              <a:rPr lang="en-US" dirty="0" err="1"/>
              <a:t>waterfowling</a:t>
            </a:r>
            <a:r>
              <a:rPr lang="en-US" dirty="0"/>
              <a:t> world, in a unique mix of industry legends as well as emerging icons who are legit core hunters… and </a:t>
            </a:r>
            <a:r>
              <a:rPr lang="en-US" dirty="0" err="1"/>
              <a:t>badasses</a:t>
            </a:r>
            <a:r>
              <a:rPr lang="en-US" dirty="0"/>
              <a:t>.</a:t>
            </a:r>
          </a:p>
        </p:txBody>
      </p:sp>
      <p:sp>
        <p:nvSpPr>
          <p:cNvPr id="8" name="Title 7"/>
          <p:cNvSpPr>
            <a:spLocks noGrp="1"/>
          </p:cNvSpPr>
          <p:nvPr>
            <p:ph type="ctrTitle"/>
          </p:nvPr>
        </p:nvSpPr>
        <p:spPr>
          <a:xfrm>
            <a:off x="109902" y="212272"/>
            <a:ext cx="4410808" cy="1451767"/>
          </a:xfrm>
        </p:spPr>
        <p:txBody>
          <a:bodyPr/>
          <a:lstStyle/>
          <a:p>
            <a:r>
              <a:rPr lang="en-US" sz="4800" dirty="0">
                <a:solidFill>
                  <a:schemeClr val="bg1"/>
                </a:solidFill>
              </a:rPr>
              <a:t>September </a:t>
            </a:r>
            <a:r>
              <a:rPr lang="en-US" sz="4800" dirty="0">
                <a:solidFill>
                  <a:srgbClr val="FF0000"/>
                </a:solidFill>
              </a:rPr>
              <a:t>Badass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204" y="2014102"/>
            <a:ext cx="2124075" cy="1847850"/>
          </a:xfrm>
          <a:prstGeom prst="rect">
            <a:avLst/>
          </a:prstGeom>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666" y="5925511"/>
            <a:ext cx="2578881" cy="566096"/>
          </a:xfrm>
          <a:prstGeom prst="rect">
            <a:avLst/>
          </a:prstGeom>
        </p:spPr>
      </p:pic>
    </p:spTree>
    <p:extLst>
      <p:ext uri="{BB962C8B-B14F-4D97-AF65-F5344CB8AC3E}">
        <p14:creationId xmlns:p14="http://schemas.microsoft.com/office/powerpoint/2010/main" val="382363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25865" y="4018374"/>
            <a:ext cx="1378904"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Adam </a:t>
            </a:r>
            <a:r>
              <a:rPr lang="en-US" b="1" dirty="0">
                <a:solidFill>
                  <a:srgbClr val="FF0000"/>
                </a:solidFill>
                <a:latin typeface="Adobe Gothic Std B" panose="020B0800000000000000" pitchFamily="34" charset="-128"/>
                <a:ea typeface="Adobe Gothic Std B" panose="020B0800000000000000" pitchFamily="34" charset="-128"/>
              </a:rPr>
              <a:t>Hays</a:t>
            </a:r>
          </a:p>
        </p:txBody>
      </p:sp>
      <p:sp>
        <p:nvSpPr>
          <p:cNvPr id="7" name="TextBox 6"/>
          <p:cNvSpPr txBox="1"/>
          <p:nvPr/>
        </p:nvSpPr>
        <p:spPr>
          <a:xfrm>
            <a:off x="5011118" y="1269895"/>
            <a:ext cx="6672882" cy="3785652"/>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a:t>Arrowing a whitetail over 200 inches is a lifetime achievement—arrowing three bucks over 200 inches is simply…well badass. For Ohio </a:t>
            </a:r>
            <a:r>
              <a:rPr lang="en-US" dirty="0" err="1"/>
              <a:t>bowhunter</a:t>
            </a:r>
            <a:r>
              <a:rPr lang="en-US" dirty="0"/>
              <a:t> Adam Hays, killing jaw dropping bucks is all just part of his lifetime quest to hunt the world’s biggest whitetails. Despite the challenges of hunting DIY under real-world conditions, Hays consistently comes home with world-class bucks. His success is a direct result of combining deer knowledge with serious effort, extensive scouting and surgical stand placement and ultimately having the cool to make it happen at the moment of truth. Few other DIY </a:t>
            </a:r>
            <a:r>
              <a:rPr lang="en-US" dirty="0" err="1"/>
              <a:t>bowhunters</a:t>
            </a:r>
            <a:r>
              <a:rPr lang="en-US" dirty="0"/>
              <a:t> ever have taken their pursuit of big whitetails to such extremes — and Adam’s results prove he is badass.</a:t>
            </a:r>
          </a:p>
        </p:txBody>
      </p:sp>
      <p:sp>
        <p:nvSpPr>
          <p:cNvPr id="8" name="Title 7"/>
          <p:cNvSpPr>
            <a:spLocks noGrp="1"/>
          </p:cNvSpPr>
          <p:nvPr>
            <p:ph type="ctrTitle"/>
          </p:nvPr>
        </p:nvSpPr>
        <p:spPr>
          <a:xfrm>
            <a:off x="0" y="212272"/>
            <a:ext cx="4648198" cy="1057623"/>
          </a:xfrm>
        </p:spPr>
        <p:txBody>
          <a:bodyPr/>
          <a:lstStyle/>
          <a:p>
            <a:r>
              <a:rPr lang="en-US" sz="4800" dirty="0">
                <a:solidFill>
                  <a:schemeClr val="bg1"/>
                </a:solidFill>
              </a:rPr>
              <a:t>October </a:t>
            </a:r>
            <a:r>
              <a:rPr lang="en-US" sz="4800" dirty="0">
                <a:solidFill>
                  <a:srgbClr val="FF0000"/>
                </a:solidFill>
              </a:rPr>
              <a:t>Badass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204" y="2014102"/>
            <a:ext cx="2124075" cy="1847850"/>
          </a:xfrm>
          <a:prstGeom prst="rect">
            <a:avLst/>
          </a:prstGeom>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556" y="5862518"/>
            <a:ext cx="2664212" cy="727621"/>
          </a:xfrm>
          <a:prstGeom prst="rect">
            <a:avLst/>
          </a:prstGeom>
        </p:spPr>
      </p:pic>
    </p:spTree>
    <p:extLst>
      <p:ext uri="{BB962C8B-B14F-4D97-AF65-F5344CB8AC3E}">
        <p14:creationId xmlns:p14="http://schemas.microsoft.com/office/powerpoint/2010/main" val="163201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25865" y="4018374"/>
            <a:ext cx="1378904"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Will </a:t>
            </a:r>
            <a:r>
              <a:rPr lang="en-US" b="1" dirty="0" err="1">
                <a:solidFill>
                  <a:srgbClr val="FF0000"/>
                </a:solidFill>
                <a:latin typeface="Adobe Gothic Std B" panose="020B0800000000000000" pitchFamily="34" charset="-128"/>
                <a:ea typeface="Adobe Gothic Std B" panose="020B0800000000000000" pitchFamily="34" charset="-128"/>
              </a:rPr>
              <a:t>Primos</a:t>
            </a:r>
            <a:endParaRPr lang="en-US" b="1" dirty="0">
              <a:solidFill>
                <a:srgbClr val="FF0000"/>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011118" y="1269895"/>
            <a:ext cx="6672882" cy="4616648"/>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r>
              <a:rPr lang="en-US" dirty="0"/>
              <a:t>Changing an elk’s direction is one thing, but changing the course of an industry is something else entirely. But that’s exactly what Will </a:t>
            </a:r>
            <a:r>
              <a:rPr lang="en-US" dirty="0" err="1"/>
              <a:t>Primos</a:t>
            </a:r>
            <a:r>
              <a:rPr lang="en-US" dirty="0"/>
              <a:t> did. Redefining the calling category, </a:t>
            </a:r>
            <a:r>
              <a:rPr lang="en-US" dirty="0" err="1"/>
              <a:t>Primos</a:t>
            </a:r>
            <a:r>
              <a:rPr lang="en-US" dirty="0"/>
              <a:t> hunting calls have become the gold standard.  His story is a testament to what someone can accomplish with an idea, tireless work ethic, and a stubbornness to succeed. </a:t>
            </a:r>
            <a:r>
              <a:rPr lang="en-US" dirty="0" err="1"/>
              <a:t>Primos</a:t>
            </a:r>
            <a:r>
              <a:rPr lang="en-US" dirty="0"/>
              <a:t> was also an early adopter of video, a media which allowed mass market reach to educate hunters on the exact scenarios and sounds that make calling work. While many know about the calls, few understand the remarkable backstory of the brand and its founder. A chance encounter in a hunting camp sparked the beginning of a revolution in calls. A rags to riches story,  </a:t>
            </a:r>
            <a:r>
              <a:rPr lang="en-US" dirty="0" err="1"/>
              <a:t>Primos</a:t>
            </a:r>
            <a:r>
              <a:rPr lang="en-US" dirty="0"/>
              <a:t> kept working at his restaurant job even while his call sales approached the million-dollar mark. </a:t>
            </a:r>
            <a:r>
              <a:rPr lang="en-US" dirty="0" err="1"/>
              <a:t>Primos</a:t>
            </a:r>
            <a:r>
              <a:rPr lang="en-US" dirty="0"/>
              <a:t> built an empire that changed the hunting industry… now that’s a lasting badass legacy.</a:t>
            </a:r>
          </a:p>
        </p:txBody>
      </p:sp>
      <p:sp>
        <p:nvSpPr>
          <p:cNvPr id="8" name="Title 7"/>
          <p:cNvSpPr>
            <a:spLocks noGrp="1"/>
          </p:cNvSpPr>
          <p:nvPr>
            <p:ph type="ctrTitle"/>
          </p:nvPr>
        </p:nvSpPr>
        <p:spPr>
          <a:xfrm>
            <a:off x="0" y="212272"/>
            <a:ext cx="4648198" cy="1451767"/>
          </a:xfrm>
        </p:spPr>
        <p:txBody>
          <a:bodyPr/>
          <a:lstStyle/>
          <a:p>
            <a:r>
              <a:rPr lang="en-US" sz="4800" dirty="0">
                <a:solidFill>
                  <a:schemeClr val="bg1"/>
                </a:solidFill>
              </a:rPr>
              <a:t>November </a:t>
            </a:r>
            <a:r>
              <a:rPr lang="en-US" sz="4800" dirty="0">
                <a:solidFill>
                  <a:srgbClr val="FF0000"/>
                </a:solidFill>
              </a:rPr>
              <a:t>Badass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204" y="2018865"/>
            <a:ext cx="2124075" cy="1838324"/>
          </a:xfrm>
          <a:prstGeom prst="rect">
            <a:avLst/>
          </a:prstGeom>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08" y="5925511"/>
            <a:ext cx="2490822" cy="566096"/>
          </a:xfrm>
          <a:prstGeom prst="rect">
            <a:avLst/>
          </a:prstGeom>
        </p:spPr>
      </p:pic>
    </p:spTree>
    <p:extLst>
      <p:ext uri="{BB962C8B-B14F-4D97-AF65-F5344CB8AC3E}">
        <p14:creationId xmlns:p14="http://schemas.microsoft.com/office/powerpoint/2010/main" val="185011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7585" y="-17586"/>
            <a:ext cx="4665783" cy="68755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0811" y="4018374"/>
            <a:ext cx="2509020" cy="369332"/>
          </a:xfrm>
          <a:prstGeom prst="rect">
            <a:avLst/>
          </a:prstGeom>
          <a:noFill/>
        </p:spPr>
        <p:txBody>
          <a:bodyPr wrap="none" rtlCol="0">
            <a:spAutoFit/>
          </a:bodyPr>
          <a:lstStyle/>
          <a:p>
            <a:pPr algn="ctr"/>
            <a:r>
              <a:rPr lang="en-US" b="1" dirty="0">
                <a:solidFill>
                  <a:schemeClr val="bg1"/>
                </a:solidFill>
                <a:latin typeface="Adobe Gothic Std B" panose="020B0800000000000000" pitchFamily="34" charset="-128"/>
                <a:ea typeface="Adobe Gothic Std B" panose="020B0800000000000000" pitchFamily="34" charset="-128"/>
              </a:rPr>
              <a:t>Capt. Tom </a:t>
            </a:r>
            <a:r>
              <a:rPr lang="en-US" b="1" dirty="0" err="1">
                <a:solidFill>
                  <a:srgbClr val="FF0000"/>
                </a:solidFill>
                <a:latin typeface="Adobe Gothic Std B" panose="020B0800000000000000" pitchFamily="34" charset="-128"/>
                <a:ea typeface="Adobe Gothic Std B" panose="020B0800000000000000" pitchFamily="34" charset="-128"/>
              </a:rPr>
              <a:t>Beckstrand</a:t>
            </a:r>
            <a:endParaRPr lang="en-US" b="1" dirty="0">
              <a:solidFill>
                <a:srgbClr val="FF0000"/>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011118" y="1269895"/>
            <a:ext cx="6672882" cy="4893647"/>
          </a:xfrm>
          <a:prstGeom prst="rect">
            <a:avLst/>
          </a:prstGeom>
          <a:noFill/>
        </p:spPr>
        <p:txBody>
          <a:bodyPr wrap="square" rtlCol="0">
            <a:spAutoFit/>
          </a:bodyPr>
          <a:lstStyle/>
          <a:p>
            <a:r>
              <a:rPr lang="en-US" sz="2400" dirty="0">
                <a:latin typeface="Adobe Gothic Std B" panose="020B0800000000000000" pitchFamily="34" charset="-128"/>
                <a:ea typeface="Adobe Gothic Std B" panose="020B0800000000000000" pitchFamily="34" charset="-128"/>
              </a:rPr>
              <a:t>Concept:</a:t>
            </a:r>
          </a:p>
          <a:p>
            <a:endParaRPr lang="en-US" dirty="0"/>
          </a:p>
          <a:p>
            <a:pPr algn="l"/>
            <a:r>
              <a:rPr lang="en-US" b="0" i="0" dirty="0">
                <a:solidFill>
                  <a:srgbClr val="2C2E32"/>
                </a:solidFill>
                <a:effectLst/>
                <a:latin typeface="Source Sans Pro" panose="020B0503030403020204" pitchFamily="34" charset="0"/>
              </a:rPr>
              <a:t>Tom </a:t>
            </a:r>
            <a:r>
              <a:rPr lang="en-US" b="0" i="0" dirty="0" err="1">
                <a:solidFill>
                  <a:srgbClr val="2C2E32"/>
                </a:solidFill>
                <a:effectLst/>
                <a:latin typeface="Source Sans Pro" panose="020B0503030403020204" pitchFamily="34" charset="0"/>
              </a:rPr>
              <a:t>Beckstrand</a:t>
            </a:r>
            <a:r>
              <a:rPr lang="en-US" b="0" i="0" dirty="0">
                <a:solidFill>
                  <a:srgbClr val="2C2E32"/>
                </a:solidFill>
                <a:effectLst/>
                <a:latin typeface="Source Sans Pro" panose="020B0503030403020204" pitchFamily="34" charset="0"/>
              </a:rPr>
              <a:t>, Guns &amp; Ammo Rifle and Optics Editor, is a dedicated writer and passionate shooting sports educator. Born and raised in Wells, Nevada, </a:t>
            </a:r>
            <a:r>
              <a:rPr lang="en-US" b="0" i="0" dirty="0" err="1">
                <a:solidFill>
                  <a:srgbClr val="2C2E32"/>
                </a:solidFill>
                <a:effectLst/>
                <a:latin typeface="Source Sans Pro" panose="020B0503030403020204" pitchFamily="34" charset="0"/>
              </a:rPr>
              <a:t>Beckstrand</a:t>
            </a:r>
            <a:r>
              <a:rPr lang="en-US" b="0" i="0" dirty="0">
                <a:solidFill>
                  <a:srgbClr val="2C2E32"/>
                </a:solidFill>
                <a:effectLst/>
                <a:latin typeface="Source Sans Pro" panose="020B0503030403020204" pitchFamily="34" charset="0"/>
              </a:rPr>
              <a:t> grew up shooting bottles and cans with his father. His skill with a rifle would go on to serve him well in the military from West Point to Afghanistan and Iraq, where he led both Special Forces and counter-terrorism sniper teams.</a:t>
            </a:r>
          </a:p>
          <a:p>
            <a:pPr algn="l"/>
            <a:r>
              <a:rPr lang="en-US" b="0" i="0" dirty="0">
                <a:solidFill>
                  <a:srgbClr val="2C2E32"/>
                </a:solidFill>
                <a:effectLst/>
                <a:latin typeface="Source Sans Pro" panose="020B0503030403020204" pitchFamily="34" charset="0"/>
              </a:rPr>
              <a:t>After his military career, </a:t>
            </a:r>
            <a:r>
              <a:rPr lang="en-US" b="0" i="0" dirty="0" err="1">
                <a:solidFill>
                  <a:srgbClr val="2C2E32"/>
                </a:solidFill>
                <a:effectLst/>
                <a:latin typeface="Source Sans Pro" panose="020B0503030403020204" pitchFamily="34" charset="0"/>
              </a:rPr>
              <a:t>Beckstrand</a:t>
            </a:r>
            <a:r>
              <a:rPr lang="en-US" b="0" i="0" dirty="0">
                <a:solidFill>
                  <a:srgbClr val="2C2E32"/>
                </a:solidFill>
                <a:effectLst/>
                <a:latin typeface="Source Sans Pro" panose="020B0503030403020204" pitchFamily="34" charset="0"/>
              </a:rPr>
              <a:t> started writing for shooting publications, eventually landing at Guns &amp; Ammo magazine. At the time, there was limited coverage of optics in books and publications, and </a:t>
            </a:r>
            <a:r>
              <a:rPr lang="en-US" b="0" i="0" dirty="0" err="1">
                <a:solidFill>
                  <a:srgbClr val="2C2E32"/>
                </a:solidFill>
                <a:effectLst/>
                <a:latin typeface="Source Sans Pro" panose="020B0503030403020204" pitchFamily="34" charset="0"/>
              </a:rPr>
              <a:t>Beckstrand</a:t>
            </a:r>
            <a:r>
              <a:rPr lang="en-US" b="0" i="0" dirty="0">
                <a:solidFill>
                  <a:srgbClr val="2C2E32"/>
                </a:solidFill>
                <a:effectLst/>
                <a:latin typeface="Source Sans Pro" panose="020B0503030403020204" pitchFamily="34" charset="0"/>
              </a:rPr>
              <a:t> stepped in to help fill the gap. An ever-evolving area of shooting sports technology, optics became a passion for </a:t>
            </a:r>
            <a:r>
              <a:rPr lang="en-US" b="0" i="0" dirty="0" err="1">
                <a:solidFill>
                  <a:srgbClr val="2C2E32"/>
                </a:solidFill>
                <a:effectLst/>
                <a:latin typeface="Source Sans Pro" panose="020B0503030403020204" pitchFamily="34" charset="0"/>
              </a:rPr>
              <a:t>Beckstrand</a:t>
            </a:r>
            <a:r>
              <a:rPr lang="en-US" b="0" i="0" dirty="0">
                <a:solidFill>
                  <a:srgbClr val="2C2E32"/>
                </a:solidFill>
                <a:effectLst/>
                <a:latin typeface="Source Sans Pro" panose="020B0503030403020204" pitchFamily="34" charset="0"/>
              </a:rPr>
              <a:t>. Known for his insatiable curiosity, </a:t>
            </a:r>
            <a:r>
              <a:rPr lang="en-US" b="0" i="0" dirty="0" err="1">
                <a:solidFill>
                  <a:srgbClr val="2C2E32"/>
                </a:solidFill>
                <a:effectLst/>
                <a:latin typeface="Source Sans Pro" panose="020B0503030403020204" pitchFamily="34" charset="0"/>
              </a:rPr>
              <a:t>Beckstrand</a:t>
            </a:r>
            <a:r>
              <a:rPr lang="en-US" b="0" i="0" dirty="0">
                <a:solidFill>
                  <a:srgbClr val="2C2E32"/>
                </a:solidFill>
                <a:effectLst/>
                <a:latin typeface="Source Sans Pro" panose="020B0503030403020204" pitchFamily="34" charset="0"/>
              </a:rPr>
              <a:t> sought to explore optics technology from every angle for his readers.</a:t>
            </a:r>
          </a:p>
          <a:p>
            <a:endParaRPr lang="en-US" dirty="0"/>
          </a:p>
        </p:txBody>
      </p:sp>
      <p:sp>
        <p:nvSpPr>
          <p:cNvPr id="8" name="Title 7"/>
          <p:cNvSpPr>
            <a:spLocks noGrp="1"/>
          </p:cNvSpPr>
          <p:nvPr>
            <p:ph type="ctrTitle"/>
          </p:nvPr>
        </p:nvSpPr>
        <p:spPr>
          <a:xfrm>
            <a:off x="0" y="212272"/>
            <a:ext cx="4648198" cy="1451767"/>
          </a:xfrm>
        </p:spPr>
        <p:txBody>
          <a:bodyPr/>
          <a:lstStyle/>
          <a:p>
            <a:r>
              <a:rPr lang="en-US" sz="4800" dirty="0">
                <a:solidFill>
                  <a:schemeClr val="bg1"/>
                </a:solidFill>
              </a:rPr>
              <a:t>December </a:t>
            </a:r>
            <a:r>
              <a:rPr lang="en-US" sz="4800" dirty="0">
                <a:solidFill>
                  <a:srgbClr val="FF0000"/>
                </a:solidFill>
              </a:rPr>
              <a:t>Badass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35" y="5908430"/>
            <a:ext cx="2350720" cy="681709"/>
          </a:xfrm>
          <a:prstGeom prst="rect">
            <a:avLst/>
          </a:prstGeom>
          <a:effectLst>
            <a:outerShdw blurRad="241300" dist="38100" dir="5400000" algn="t" rotWithShape="0">
              <a:schemeClr val="bg1"/>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097" y="2018865"/>
            <a:ext cx="2102288" cy="1838324"/>
          </a:xfrm>
          <a:prstGeom prst="rect">
            <a:avLst/>
          </a:prstGeom>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08" y="5969057"/>
            <a:ext cx="2490822" cy="479004"/>
          </a:xfrm>
          <a:prstGeom prst="rect">
            <a:avLst/>
          </a:prstGeom>
        </p:spPr>
      </p:pic>
    </p:spTree>
    <p:extLst>
      <p:ext uri="{BB962C8B-B14F-4D97-AF65-F5344CB8AC3E}">
        <p14:creationId xmlns:p14="http://schemas.microsoft.com/office/powerpoint/2010/main" val="407331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0719" y="2710920"/>
            <a:ext cx="6312878" cy="1571005"/>
          </a:xfrm>
          <a:effectLst>
            <a:outerShdw blurRad="228600" dist="38100" dir="5400000" algn="t" rotWithShape="0">
              <a:schemeClr val="bg1">
                <a:alpha val="86000"/>
              </a:schemeClr>
            </a:outerShdw>
          </a:effectLst>
        </p:spPr>
        <p:txBody>
          <a:bodyPr/>
          <a:lstStyle/>
          <a:p>
            <a:r>
              <a:rPr lang="en-US" sz="6600" dirty="0">
                <a:solidFill>
                  <a:srgbClr val="C00000"/>
                </a:solidFill>
              </a:rPr>
              <a:t>Every Day.</a:t>
            </a:r>
          </a:p>
        </p:txBody>
      </p:sp>
      <p:sp>
        <p:nvSpPr>
          <p:cNvPr id="2" name="TextBox 1"/>
          <p:cNvSpPr txBox="1"/>
          <p:nvPr/>
        </p:nvSpPr>
        <p:spPr>
          <a:xfrm>
            <a:off x="692184" y="844066"/>
            <a:ext cx="552072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mn-cs"/>
              </a:rPr>
              <a:t>Men &amp; Women Who Do Badass</a:t>
            </a:r>
          </a:p>
        </p:txBody>
      </p:sp>
    </p:spTree>
    <p:extLst>
      <p:ext uri="{BB962C8B-B14F-4D97-AF65-F5344CB8AC3E}">
        <p14:creationId xmlns:p14="http://schemas.microsoft.com/office/powerpoint/2010/main" val="265065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95867" y="313118"/>
            <a:ext cx="3514873" cy="369332"/>
          </a:xfrm>
          <a:prstGeom prst="rect">
            <a:avLst/>
          </a:prstGeom>
          <a:solidFill>
            <a:schemeClr val="bg1"/>
          </a:solidFill>
          <a:ln w="12700">
            <a:solidFill>
              <a:schemeClr val="tx1"/>
            </a:solidFill>
          </a:ln>
        </p:spPr>
        <p:txBody>
          <a:bodyPr wrap="none" rtlCol="0">
            <a:spAutoFit/>
          </a:bodyPr>
          <a:lstStyle/>
          <a:p>
            <a:r>
              <a:rPr lang="en-US" b="1" dirty="0"/>
              <a:t>Meyer Brothers </a:t>
            </a:r>
            <a:r>
              <a:rPr lang="en-US" dirty="0"/>
              <a:t>Larry, Curly &amp; Moe</a:t>
            </a:r>
          </a:p>
        </p:txBody>
      </p:sp>
      <p:sp>
        <p:nvSpPr>
          <p:cNvPr id="5" name="TextBox 4"/>
          <p:cNvSpPr txBox="1"/>
          <p:nvPr/>
        </p:nvSpPr>
        <p:spPr>
          <a:xfrm>
            <a:off x="7724566" y="1110734"/>
            <a:ext cx="2391232" cy="369332"/>
          </a:xfrm>
          <a:prstGeom prst="rect">
            <a:avLst/>
          </a:prstGeom>
          <a:noFill/>
          <a:ln w="12700">
            <a:solidFill>
              <a:schemeClr val="tx1"/>
            </a:solidFill>
          </a:ln>
        </p:spPr>
        <p:txBody>
          <a:bodyPr wrap="none" rtlCol="0">
            <a:spAutoFit/>
          </a:bodyPr>
          <a:lstStyle/>
          <a:p>
            <a:r>
              <a:rPr lang="en-US" dirty="0"/>
              <a:t>Dr. Duck Dennis </a:t>
            </a:r>
            <a:r>
              <a:rPr lang="en-US" b="1" dirty="0" err="1"/>
              <a:t>Loosier</a:t>
            </a:r>
            <a:endParaRPr lang="en-US" b="1" dirty="0"/>
          </a:p>
        </p:txBody>
      </p:sp>
      <p:sp>
        <p:nvSpPr>
          <p:cNvPr id="6" name="TextBox 5"/>
          <p:cNvSpPr txBox="1"/>
          <p:nvPr/>
        </p:nvSpPr>
        <p:spPr>
          <a:xfrm>
            <a:off x="9226200" y="2412495"/>
            <a:ext cx="2234266" cy="369332"/>
          </a:xfrm>
          <a:prstGeom prst="rect">
            <a:avLst/>
          </a:prstGeom>
          <a:solidFill>
            <a:schemeClr val="bg1">
              <a:alpha val="98000"/>
            </a:schemeClr>
          </a:solidFill>
          <a:ln w="12700">
            <a:solidFill>
              <a:schemeClr val="tx1"/>
            </a:solidFill>
          </a:ln>
        </p:spPr>
        <p:txBody>
          <a:bodyPr wrap="none" rtlCol="0">
            <a:spAutoFit/>
          </a:bodyPr>
          <a:lstStyle/>
          <a:p>
            <a:r>
              <a:rPr lang="en-US" dirty="0"/>
              <a:t>Capt. Tom </a:t>
            </a:r>
            <a:r>
              <a:rPr lang="en-US" b="1" dirty="0" err="1"/>
              <a:t>Beckstrand</a:t>
            </a:r>
            <a:endParaRPr lang="en-US" b="1" dirty="0"/>
          </a:p>
        </p:txBody>
      </p:sp>
      <p:sp>
        <p:nvSpPr>
          <p:cNvPr id="7" name="TextBox 6"/>
          <p:cNvSpPr txBox="1"/>
          <p:nvPr/>
        </p:nvSpPr>
        <p:spPr>
          <a:xfrm>
            <a:off x="7728656" y="3669240"/>
            <a:ext cx="1241815" cy="369332"/>
          </a:xfrm>
          <a:prstGeom prst="rect">
            <a:avLst/>
          </a:prstGeom>
          <a:solidFill>
            <a:schemeClr val="bg1"/>
          </a:solidFill>
          <a:ln w="12700">
            <a:solidFill>
              <a:schemeClr val="tx1"/>
            </a:solidFill>
          </a:ln>
        </p:spPr>
        <p:txBody>
          <a:bodyPr wrap="none" rtlCol="0">
            <a:spAutoFit/>
          </a:bodyPr>
          <a:lstStyle/>
          <a:p>
            <a:r>
              <a:rPr lang="en-US" dirty="0"/>
              <a:t>Adam </a:t>
            </a:r>
            <a:r>
              <a:rPr lang="en-US" b="1" dirty="0"/>
              <a:t>Hays</a:t>
            </a:r>
          </a:p>
        </p:txBody>
      </p:sp>
      <p:sp>
        <p:nvSpPr>
          <p:cNvPr id="8" name="TextBox 7"/>
          <p:cNvSpPr txBox="1"/>
          <p:nvPr/>
        </p:nvSpPr>
        <p:spPr>
          <a:xfrm>
            <a:off x="7783971" y="5150713"/>
            <a:ext cx="1265090" cy="369332"/>
          </a:xfrm>
          <a:prstGeom prst="rect">
            <a:avLst/>
          </a:prstGeom>
          <a:solidFill>
            <a:schemeClr val="bg1"/>
          </a:solidFill>
          <a:ln w="12700">
            <a:solidFill>
              <a:schemeClr val="tx1"/>
            </a:solidFill>
          </a:ln>
        </p:spPr>
        <p:txBody>
          <a:bodyPr wrap="none" rtlCol="0">
            <a:spAutoFit/>
          </a:bodyPr>
          <a:lstStyle/>
          <a:p>
            <a:r>
              <a:rPr lang="en-US" dirty="0"/>
              <a:t>Will </a:t>
            </a:r>
            <a:r>
              <a:rPr lang="en-US" b="1" dirty="0" err="1"/>
              <a:t>Primos</a:t>
            </a:r>
            <a:endParaRPr lang="en-US" b="1" dirty="0"/>
          </a:p>
        </p:txBody>
      </p:sp>
      <p:sp>
        <p:nvSpPr>
          <p:cNvPr id="9" name="TextBox 8"/>
          <p:cNvSpPr txBox="1"/>
          <p:nvPr/>
        </p:nvSpPr>
        <p:spPr>
          <a:xfrm>
            <a:off x="1922696" y="5902570"/>
            <a:ext cx="2382640" cy="369332"/>
          </a:xfrm>
          <a:prstGeom prst="rect">
            <a:avLst/>
          </a:prstGeom>
          <a:solidFill>
            <a:schemeClr val="bg1"/>
          </a:solidFill>
          <a:ln w="12700">
            <a:solidFill>
              <a:schemeClr val="tx1"/>
            </a:solidFill>
          </a:ln>
        </p:spPr>
        <p:txBody>
          <a:bodyPr wrap="none" rtlCol="0">
            <a:spAutoFit/>
          </a:bodyPr>
          <a:lstStyle/>
          <a:p>
            <a:r>
              <a:rPr lang="en-US" dirty="0"/>
              <a:t>Brian “Pig Man” </a:t>
            </a:r>
            <a:r>
              <a:rPr lang="en-US" b="1" dirty="0"/>
              <a:t>Quaca</a:t>
            </a:r>
          </a:p>
        </p:txBody>
      </p:sp>
      <p:sp>
        <p:nvSpPr>
          <p:cNvPr id="10" name="TextBox 9"/>
          <p:cNvSpPr txBox="1"/>
          <p:nvPr/>
        </p:nvSpPr>
        <p:spPr>
          <a:xfrm>
            <a:off x="175116" y="5108885"/>
            <a:ext cx="3033266" cy="369332"/>
          </a:xfrm>
          <a:prstGeom prst="rect">
            <a:avLst/>
          </a:prstGeom>
          <a:solidFill>
            <a:schemeClr val="bg1"/>
          </a:solidFill>
          <a:ln w="12700">
            <a:solidFill>
              <a:schemeClr val="tx1"/>
            </a:solidFill>
          </a:ln>
        </p:spPr>
        <p:txBody>
          <a:bodyPr wrap="none" rtlCol="0">
            <a:spAutoFit/>
          </a:bodyPr>
          <a:lstStyle/>
          <a:p>
            <a:r>
              <a:rPr lang="en-US" dirty="0"/>
              <a:t>Dwight </a:t>
            </a:r>
            <a:r>
              <a:rPr lang="en-US" b="1" dirty="0" err="1"/>
              <a:t>Schuh</a:t>
            </a:r>
            <a:r>
              <a:rPr lang="en-US" dirty="0"/>
              <a:t> &amp; Larry D. </a:t>
            </a:r>
            <a:r>
              <a:rPr lang="en-US" b="1" dirty="0"/>
              <a:t>Jones</a:t>
            </a:r>
          </a:p>
        </p:txBody>
      </p:sp>
      <p:sp>
        <p:nvSpPr>
          <p:cNvPr id="11" name="TextBox 10"/>
          <p:cNvSpPr txBox="1"/>
          <p:nvPr/>
        </p:nvSpPr>
        <p:spPr>
          <a:xfrm>
            <a:off x="295263" y="3503013"/>
            <a:ext cx="1627433" cy="369332"/>
          </a:xfrm>
          <a:prstGeom prst="rect">
            <a:avLst/>
          </a:prstGeom>
          <a:solidFill>
            <a:schemeClr val="bg1"/>
          </a:solidFill>
          <a:ln w="12700">
            <a:solidFill>
              <a:schemeClr val="tx1"/>
            </a:solidFill>
          </a:ln>
        </p:spPr>
        <p:txBody>
          <a:bodyPr wrap="none" rtlCol="0">
            <a:spAutoFit/>
          </a:bodyPr>
          <a:lstStyle/>
          <a:p>
            <a:r>
              <a:rPr lang="en-US" dirty="0"/>
              <a:t>Karl </a:t>
            </a:r>
            <a:r>
              <a:rPr lang="en-US" b="1" dirty="0" err="1"/>
              <a:t>Wickstrom</a:t>
            </a:r>
            <a:endParaRPr lang="en-US" b="1" dirty="0"/>
          </a:p>
        </p:txBody>
      </p:sp>
      <p:sp>
        <p:nvSpPr>
          <p:cNvPr id="12" name="TextBox 11"/>
          <p:cNvSpPr txBox="1"/>
          <p:nvPr/>
        </p:nvSpPr>
        <p:spPr>
          <a:xfrm>
            <a:off x="459443" y="2021683"/>
            <a:ext cx="1253998" cy="369332"/>
          </a:xfrm>
          <a:prstGeom prst="rect">
            <a:avLst/>
          </a:prstGeom>
          <a:solidFill>
            <a:schemeClr val="bg1"/>
          </a:solidFill>
          <a:ln w="12700">
            <a:solidFill>
              <a:schemeClr val="tx1"/>
            </a:solidFill>
          </a:ln>
        </p:spPr>
        <p:txBody>
          <a:bodyPr wrap="none" rtlCol="0">
            <a:spAutoFit/>
          </a:bodyPr>
          <a:lstStyle/>
          <a:p>
            <a:r>
              <a:rPr lang="en-US" dirty="0"/>
              <a:t>April </a:t>
            </a:r>
            <a:r>
              <a:rPr lang="en-US" b="1" dirty="0" err="1"/>
              <a:t>Vokey</a:t>
            </a:r>
            <a:endParaRPr lang="en-US" b="1" dirty="0"/>
          </a:p>
        </p:txBody>
      </p:sp>
      <p:sp>
        <p:nvSpPr>
          <p:cNvPr id="13" name="TextBox 12"/>
          <p:cNvSpPr txBox="1"/>
          <p:nvPr/>
        </p:nvSpPr>
        <p:spPr>
          <a:xfrm>
            <a:off x="1644633" y="701149"/>
            <a:ext cx="1598323" cy="369332"/>
          </a:xfrm>
          <a:prstGeom prst="rect">
            <a:avLst/>
          </a:prstGeom>
          <a:solidFill>
            <a:schemeClr val="bg1"/>
          </a:solidFill>
          <a:ln w="12700">
            <a:solidFill>
              <a:schemeClr val="tx1"/>
            </a:solidFill>
          </a:ln>
        </p:spPr>
        <p:txBody>
          <a:bodyPr wrap="none" rtlCol="0">
            <a:spAutoFit/>
          </a:bodyPr>
          <a:lstStyle/>
          <a:p>
            <a:r>
              <a:rPr lang="en-US" dirty="0"/>
              <a:t>Bret </a:t>
            </a:r>
            <a:r>
              <a:rPr lang="en-US" b="1" dirty="0"/>
              <a:t>Alexander</a:t>
            </a:r>
          </a:p>
        </p:txBody>
      </p:sp>
      <p:cxnSp>
        <p:nvCxnSpPr>
          <p:cNvPr id="18" name="Straight Connector 17"/>
          <p:cNvCxnSpPr/>
          <p:nvPr/>
        </p:nvCxnSpPr>
        <p:spPr>
          <a:xfrm flipV="1">
            <a:off x="5813063" y="511429"/>
            <a:ext cx="582804" cy="312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5" idx="1"/>
          </p:cNvCxnSpPr>
          <p:nvPr/>
        </p:nvCxnSpPr>
        <p:spPr>
          <a:xfrm flipV="1">
            <a:off x="6833940" y="1295400"/>
            <a:ext cx="890626" cy="4161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6" idx="1"/>
          </p:cNvCxnSpPr>
          <p:nvPr/>
        </p:nvCxnSpPr>
        <p:spPr>
          <a:xfrm>
            <a:off x="8593015" y="2597161"/>
            <a:ext cx="6331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53164" y="3355780"/>
            <a:ext cx="1071402" cy="5165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42956" y="890620"/>
            <a:ext cx="1020402" cy="5894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p:cNvCxnSpPr>
          <p:nvPr/>
        </p:nvCxnSpPr>
        <p:spPr>
          <a:xfrm flipV="1">
            <a:off x="4305336" y="5694513"/>
            <a:ext cx="1067476" cy="3927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74535" y="4999329"/>
            <a:ext cx="1009436" cy="335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3"/>
          </p:cNvCxnSpPr>
          <p:nvPr/>
        </p:nvCxnSpPr>
        <p:spPr>
          <a:xfrm>
            <a:off x="1713441" y="2206349"/>
            <a:ext cx="1021943" cy="3454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22696" y="3687679"/>
            <a:ext cx="837043" cy="40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208382" y="5007876"/>
            <a:ext cx="796260" cy="2856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ross 13"/>
          <p:cNvSpPr/>
          <p:nvPr/>
        </p:nvSpPr>
        <p:spPr>
          <a:xfrm>
            <a:off x="5403080" y="3314168"/>
            <a:ext cx="111084" cy="100543"/>
          </a:xfrm>
          <a:prstGeom prst="plus">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4076228" y="4093182"/>
            <a:ext cx="111084" cy="100543"/>
          </a:xfrm>
          <a:prstGeom prst="plus">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5403419" y="1778246"/>
            <a:ext cx="111084" cy="100543"/>
          </a:xfrm>
          <a:prstGeom prst="plus">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767" y="386861"/>
            <a:ext cx="6922414" cy="5978769"/>
          </a:xfrm>
          <a:prstGeom prst="rect">
            <a:avLst/>
          </a:prstGeom>
        </p:spPr>
      </p:pic>
    </p:spTree>
    <p:extLst>
      <p:ext uri="{BB962C8B-B14F-4D97-AF65-F5344CB8AC3E}">
        <p14:creationId xmlns:p14="http://schemas.microsoft.com/office/powerpoint/2010/main" val="409645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567354"/>
            <a:ext cx="12192000" cy="1688122"/>
          </a:xfrm>
          <a:effectLst>
            <a:outerShdw blurRad="254000" dist="38100" dir="5400000" algn="t" rotWithShape="0">
              <a:prstClr val="black">
                <a:alpha val="60000"/>
              </a:prstClr>
            </a:outerShdw>
          </a:effectLst>
        </p:spPr>
        <p:txBody>
          <a:bodyPr/>
          <a:lstStyle/>
          <a:p>
            <a:r>
              <a:rPr lang="en-US" sz="7200" dirty="0">
                <a:solidFill>
                  <a:srgbClr val="C00000"/>
                </a:solidFill>
              </a:rPr>
              <a:t>Badass </a:t>
            </a:r>
            <a:r>
              <a:rPr lang="en-US" sz="7200" dirty="0">
                <a:solidFill>
                  <a:schemeClr val="bg1"/>
                </a:solidFill>
              </a:rPr>
              <a:t>Pioneers</a:t>
            </a:r>
          </a:p>
        </p:txBody>
      </p:sp>
    </p:spTree>
    <p:extLst>
      <p:ext uri="{BB962C8B-B14F-4D97-AF65-F5344CB8AC3E}">
        <p14:creationId xmlns:p14="http://schemas.microsoft.com/office/powerpoint/2010/main" val="340419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3218707"/>
            <a:ext cx="12192000" cy="1688122"/>
          </a:xfrm>
          <a:prstGeom prst="rect">
            <a:avLst/>
          </a:prstGeom>
          <a:effectLst>
            <a:outerShdw blurRad="254000" dist="38100" dir="5400000" algn="t" rotWithShape="0">
              <a:prstClr val="black">
                <a:alpha val="6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baseline="0">
                <a:solidFill>
                  <a:schemeClr val="tx1"/>
                </a:solidFill>
                <a:latin typeface="Adobe Gothic Std B" panose="020B0800000000000000" pitchFamily="34" charset="-128"/>
                <a:ea typeface="Adobe Gothic Std B" panose="020B0800000000000000" pitchFamily="34"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C00000"/>
                </a:solidFill>
                <a:effectLst/>
                <a:uLnTx/>
                <a:uFillTx/>
                <a:latin typeface="Adobe Gothic Std B" panose="020B0800000000000000" pitchFamily="34" charset="-128"/>
                <a:ea typeface="Adobe Gothic Std B" panose="020B0800000000000000" pitchFamily="34" charset="-128"/>
                <a:cs typeface="+mj-cs"/>
              </a:rPr>
              <a:t>Badass </a:t>
            </a:r>
            <a:r>
              <a:rPr kumimoji="0" lang="en-US" sz="7200" b="0"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mj-cs"/>
              </a:rPr>
              <a:t>Achievers</a:t>
            </a:r>
          </a:p>
        </p:txBody>
      </p:sp>
    </p:spTree>
    <p:extLst>
      <p:ext uri="{BB962C8B-B14F-4D97-AF65-F5344CB8AC3E}">
        <p14:creationId xmlns:p14="http://schemas.microsoft.com/office/powerpoint/2010/main" val="275835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37786" y="83828"/>
            <a:ext cx="12192000" cy="1688122"/>
          </a:xfrm>
          <a:prstGeom prst="rect">
            <a:avLst/>
          </a:prstGeom>
          <a:effectLst>
            <a:outerShdw blurRad="254000" dist="38100" dir="5400000" algn="t" rotWithShape="0">
              <a:prstClr val="black">
                <a:alpha val="6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baseline="0">
                <a:solidFill>
                  <a:schemeClr val="tx1"/>
                </a:solidFill>
                <a:latin typeface="Adobe Gothic Std B" panose="020B0800000000000000" pitchFamily="34" charset="-128"/>
                <a:ea typeface="Adobe Gothic Std B" panose="020B0800000000000000" pitchFamily="34"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C00000"/>
                </a:solidFill>
                <a:effectLst/>
                <a:uLnTx/>
                <a:uFillTx/>
                <a:latin typeface="Adobe Gothic Std B" panose="020B0800000000000000" pitchFamily="34" charset="-128"/>
                <a:ea typeface="Adobe Gothic Std B" panose="020B0800000000000000" pitchFamily="34" charset="-128"/>
                <a:cs typeface="+mj-cs"/>
              </a:rPr>
              <a:t>Badass </a:t>
            </a:r>
            <a:r>
              <a:rPr kumimoji="0" lang="en-US" sz="8000" b="0"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mj-cs"/>
              </a:rPr>
              <a:t>Adventurers</a:t>
            </a:r>
          </a:p>
        </p:txBody>
      </p:sp>
    </p:spTree>
    <p:extLst>
      <p:ext uri="{BB962C8B-B14F-4D97-AF65-F5344CB8AC3E}">
        <p14:creationId xmlns:p14="http://schemas.microsoft.com/office/powerpoint/2010/main" val="75562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2905557"/>
            <a:ext cx="12192000" cy="1688122"/>
          </a:xfrm>
          <a:prstGeom prst="rect">
            <a:avLst/>
          </a:prstGeom>
          <a:effectLst>
            <a:outerShdw blurRad="254000" dist="38100" dir="5400000" algn="t" rotWithShape="0">
              <a:prstClr val="black">
                <a:alpha val="61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baseline="0">
                <a:solidFill>
                  <a:schemeClr val="bg1"/>
                </a:solidFill>
                <a:latin typeface="Adobe Gothic Std B" panose="020B0800000000000000" pitchFamily="34" charset="-128"/>
                <a:ea typeface="Adobe Gothic Std B" panose="020B0800000000000000" pitchFamily="34"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C00000"/>
                </a:solidFill>
                <a:effectLst/>
                <a:uLnTx/>
                <a:uFillTx/>
                <a:latin typeface="Adobe Gothic Std B" panose="020B0800000000000000" pitchFamily="34" charset="-128"/>
                <a:ea typeface="Adobe Gothic Std B" panose="020B0800000000000000" pitchFamily="34" charset="-128"/>
                <a:cs typeface="+mj-cs"/>
              </a:rPr>
              <a:t>Badass </a:t>
            </a:r>
            <a:r>
              <a:rPr kumimoji="0" lang="en-US" sz="7200" b="0"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mj-cs"/>
              </a:rPr>
              <a:t>Destinations</a:t>
            </a:r>
          </a:p>
        </p:txBody>
      </p:sp>
    </p:spTree>
    <p:extLst>
      <p:ext uri="{BB962C8B-B14F-4D97-AF65-F5344CB8AC3E}">
        <p14:creationId xmlns:p14="http://schemas.microsoft.com/office/powerpoint/2010/main" val="374691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TextBox 2"/>
          <p:cNvSpPr txBox="1"/>
          <p:nvPr/>
        </p:nvSpPr>
        <p:spPr>
          <a:xfrm>
            <a:off x="1001026" y="1674796"/>
            <a:ext cx="10154653"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Collaborate with Yeti in showcasing some badass achievers, pioneers, adventurers and destinations that we are planning to cover in specific niche media via print, digital and broadcast platforms in 2016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Utilize Outdoors Sportsman’s Group’s vast multimedia consumer reach to surface these stories and create a natural tie-in to other complimentary niche material that Yeti is developing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Launch unique monthly content in consumers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exact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area of passion via highly respected and trusted Brands that offer both pinpoint  targeting – and scale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Create broad awareness and increased appetite for this material at yeti.com where users can experience a rich trove of the specific content experiences that motivate and compel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12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92" y="97222"/>
            <a:ext cx="11617369" cy="1035262"/>
          </a:xfrm>
        </p:spPr>
        <p:txBody>
          <a:bodyPr/>
          <a:lstStyle/>
          <a:p>
            <a:r>
              <a:rPr lang="en-US" dirty="0"/>
              <a:t>Platforms</a:t>
            </a:r>
          </a:p>
        </p:txBody>
      </p:sp>
      <p:sp>
        <p:nvSpPr>
          <p:cNvPr id="3" name="TextBox 2"/>
          <p:cNvSpPr txBox="1"/>
          <p:nvPr/>
        </p:nvSpPr>
        <p:spPr>
          <a:xfrm>
            <a:off x="1064713" y="1019750"/>
            <a:ext cx="10333974"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Starting in March, select OSG magazine brands will feature a badass achiever, pioneer, adventurer or destination that will be featured in a one or two page provocative article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Each article will provide a link to a rich digital feature at that specific brand website to read more and experience a compelling photographic and video treatment on that specific article subject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creative campaign of unique monthly broadcast teaser vignettes will be launched on OSG Networks Q2-Q4, driving consumers to a new monthly feature at a specific brand website to read the article and see the long-form video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OSG website articles and videos will then invite and direct consumers to yeti.com to experience a rich library of other original content experiences</a:t>
            </a:r>
          </a:p>
        </p:txBody>
      </p:sp>
    </p:spTree>
    <p:extLst>
      <p:ext uri="{BB962C8B-B14F-4D97-AF65-F5344CB8AC3E}">
        <p14:creationId xmlns:p14="http://schemas.microsoft.com/office/powerpoint/2010/main" val="285846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601" y="221786"/>
            <a:ext cx="7317145" cy="6319691"/>
          </a:xfrm>
          <a:prstGeom prst="rect">
            <a:avLst/>
          </a:prstGeom>
          <a:effectLst/>
        </p:spPr>
      </p:pic>
      <p:sp>
        <p:nvSpPr>
          <p:cNvPr id="10" name="TextBox 9"/>
          <p:cNvSpPr txBox="1"/>
          <p:nvPr/>
        </p:nvSpPr>
        <p:spPr>
          <a:xfrm>
            <a:off x="7322452" y="3381631"/>
            <a:ext cx="3404589" cy="1938992"/>
          </a:xfrm>
          <a:prstGeom prst="rect">
            <a:avLst/>
          </a:prstGeom>
          <a:noFill/>
        </p:spPr>
        <p:txBody>
          <a:bodyPr wrap="square" rtlCol="0">
            <a:spAutoFit/>
          </a:bodyPr>
          <a:lstStyle/>
          <a:p>
            <a:r>
              <a:rPr lang="en-US" sz="3600" dirty="0">
                <a:solidFill>
                  <a:schemeClr val="bg2"/>
                </a:solidFill>
                <a:latin typeface="Adobe Gothic Std B" panose="020B0800000000000000" pitchFamily="34" charset="-128"/>
                <a:ea typeface="Adobe Gothic Std B" panose="020B0800000000000000" pitchFamily="34" charset="-128"/>
              </a:rPr>
              <a:t>   10 months...</a:t>
            </a:r>
          </a:p>
          <a:p>
            <a:r>
              <a:rPr lang="en-US" sz="3600" dirty="0">
                <a:solidFill>
                  <a:schemeClr val="bg2"/>
                </a:solidFill>
                <a:latin typeface="Adobe Gothic Std B" panose="020B0800000000000000" pitchFamily="34" charset="-128"/>
                <a:ea typeface="Adobe Gothic Std B" panose="020B0800000000000000" pitchFamily="34" charset="-128"/>
              </a:rPr>
              <a:t>13 Outdoor</a:t>
            </a:r>
          </a:p>
          <a:p>
            <a:r>
              <a:rPr lang="en-US" sz="3600" dirty="0">
                <a:solidFill>
                  <a:schemeClr val="bg2"/>
                </a:solidFill>
                <a:latin typeface="Adobe Gothic Std B" panose="020B0800000000000000" pitchFamily="34" charset="-128"/>
                <a:ea typeface="Adobe Gothic Std B" panose="020B0800000000000000" pitchFamily="34" charset="-128"/>
              </a:rPr>
              <a:t>     </a:t>
            </a:r>
            <a:r>
              <a:rPr lang="en-US" sz="4800" dirty="0" err="1">
                <a:solidFill>
                  <a:srgbClr val="FF0000"/>
                </a:solidFill>
                <a:latin typeface="Adobe Gothic Std B" panose="020B0800000000000000" pitchFamily="34" charset="-128"/>
                <a:ea typeface="Adobe Gothic Std B" panose="020B0800000000000000" pitchFamily="34" charset="-128"/>
              </a:rPr>
              <a:t>Badasses</a:t>
            </a:r>
            <a:r>
              <a:rPr lang="en-US" sz="3600" dirty="0">
                <a:solidFill>
                  <a:srgbClr val="FF0000"/>
                </a:solidFill>
                <a:latin typeface="Adobe Gothic Std B" panose="020B0800000000000000" pitchFamily="34" charset="-128"/>
                <a:ea typeface="Adobe Gothic Std B" panose="020B0800000000000000" pitchFamily="34" charset="-128"/>
              </a:rPr>
              <a:t>.</a:t>
            </a:r>
            <a:endParaRPr lang="en-US" sz="3600" dirty="0">
              <a:solidFill>
                <a:schemeClr val="bg2"/>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987609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10360</TotalTime>
  <Words>1789</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Adobe Gothic Std B</vt:lpstr>
      <vt:lpstr>Adobe Garamond Pro Bold</vt:lpstr>
      <vt:lpstr>Arial</vt:lpstr>
      <vt:lpstr>Calibri</vt:lpstr>
      <vt:lpstr>Calibri Light</vt:lpstr>
      <vt:lpstr>Source Sans Pro</vt:lpstr>
      <vt:lpstr>Office Theme</vt:lpstr>
      <vt:lpstr>PowerPoint Presentation</vt:lpstr>
      <vt:lpstr>Every Day.</vt:lpstr>
      <vt:lpstr>Badass Pioneers</vt:lpstr>
      <vt:lpstr>PowerPoint Presentation</vt:lpstr>
      <vt:lpstr>PowerPoint Presentation</vt:lpstr>
      <vt:lpstr>PowerPoint Presentation</vt:lpstr>
      <vt:lpstr>Objectives</vt:lpstr>
      <vt:lpstr>Platforms</vt:lpstr>
      <vt:lpstr>PowerPoint Presentation</vt:lpstr>
      <vt:lpstr>March Badass</vt:lpstr>
      <vt:lpstr>April Badass</vt:lpstr>
      <vt:lpstr>May Badass</vt:lpstr>
      <vt:lpstr>June Badass</vt:lpstr>
      <vt:lpstr>July Badass</vt:lpstr>
      <vt:lpstr>August Badass</vt:lpstr>
      <vt:lpstr>September Badass</vt:lpstr>
      <vt:lpstr>October Badass</vt:lpstr>
      <vt:lpstr>November Badass</vt:lpstr>
      <vt:lpstr>December Badass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Carney</dc:creator>
  <cp:lastModifiedBy>Heidi Carney</cp:lastModifiedBy>
  <cp:revision>157</cp:revision>
  <dcterms:created xsi:type="dcterms:W3CDTF">2015-11-27T21:55:52Z</dcterms:created>
  <dcterms:modified xsi:type="dcterms:W3CDTF">2022-06-25T16:37:35Z</dcterms:modified>
</cp:coreProperties>
</file>