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7"/>
  </p:notesMasterIdLst>
  <p:sldIdLst>
    <p:sldId id="299" r:id="rId5"/>
    <p:sldId id="300" r:id="rId6"/>
    <p:sldId id="293" r:id="rId7"/>
    <p:sldId id="288" r:id="rId8"/>
    <p:sldId id="294" r:id="rId9"/>
    <p:sldId id="301" r:id="rId10"/>
    <p:sldId id="292" r:id="rId11"/>
    <p:sldId id="297" r:id="rId12"/>
    <p:sldId id="295" r:id="rId13"/>
    <p:sldId id="296" r:id="rId14"/>
    <p:sldId id="298" r:id="rId15"/>
    <p:sldId id="282" r:id="rId16"/>
  </p:sldIdLst>
  <p:sldSz cx="28898850" cy="1625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lly McFarland" initials="MM" lastIdx="1" clrIdx="0">
    <p:extLst>
      <p:ext uri="{19B8F6BF-5375-455C-9EA6-DF929625EA0E}">
        <p15:presenceInfo xmlns:p15="http://schemas.microsoft.com/office/powerpoint/2012/main" userId="S::molly.mcfarland@outdoorsg.com::711f15d3-26c4-4723-b320-c0d1259bec77" providerId="AD"/>
      </p:ext>
    </p:extLst>
  </p:cmAuthor>
  <p:cmAuthor id="2" name="Derek" initials="D" lastIdx="3" clrIdx="1">
    <p:extLst>
      <p:ext uri="{19B8F6BF-5375-455C-9EA6-DF929625EA0E}">
        <p15:presenceInfo xmlns:p15="http://schemas.microsoft.com/office/powerpoint/2012/main" userId="S::dsevcik@TeamKSE.com::0c809d21-63ea-4172-a6bb-e6c8afc2f6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2C520"/>
    <a:srgbClr val="F6002A"/>
    <a:srgbClr val="F35903"/>
    <a:srgbClr val="FCC5CA"/>
    <a:srgbClr val="FDFF11"/>
    <a:srgbClr val="E2EDF4"/>
    <a:srgbClr val="45C3C1"/>
    <a:srgbClr val="B6E8E7"/>
    <a:srgbClr val="46B6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5" d="100"/>
          <a:sy n="35" d="100"/>
        </p:scale>
        <p:origin x="69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F67F3-8825-4C73-B82A-BE6E4BA5E824}" type="datetimeFigureOut">
              <a:rPr lang="en-US" smtClean="0"/>
              <a:t>6/25/2022</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2606E-2E9B-49CE-938E-53A68BAE082A}" type="slidenum">
              <a:rPr lang="en-US" smtClean="0"/>
              <a:t>‹#›</a:t>
            </a:fld>
            <a:endParaRPr lang="en-US"/>
          </a:p>
        </p:txBody>
      </p:sp>
    </p:spTree>
    <p:extLst>
      <p:ext uri="{BB962C8B-B14F-4D97-AF65-F5344CB8AC3E}">
        <p14:creationId xmlns:p14="http://schemas.microsoft.com/office/powerpoint/2010/main" val="2711211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2606E-2E9B-49CE-938E-53A68BAE082A}" type="slidenum">
              <a:rPr lang="en-US" smtClean="0"/>
              <a:t>2</a:t>
            </a:fld>
            <a:endParaRPr lang="en-US"/>
          </a:p>
        </p:txBody>
      </p:sp>
    </p:spTree>
    <p:extLst>
      <p:ext uri="{BB962C8B-B14F-4D97-AF65-F5344CB8AC3E}">
        <p14:creationId xmlns:p14="http://schemas.microsoft.com/office/powerpoint/2010/main" val="21149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2606E-2E9B-49CE-938E-53A68BAE082A}" type="slidenum">
              <a:rPr lang="en-US" smtClean="0"/>
              <a:t>3</a:t>
            </a:fld>
            <a:endParaRPr lang="en-US"/>
          </a:p>
        </p:txBody>
      </p:sp>
    </p:spTree>
    <p:extLst>
      <p:ext uri="{BB962C8B-B14F-4D97-AF65-F5344CB8AC3E}">
        <p14:creationId xmlns:p14="http://schemas.microsoft.com/office/powerpoint/2010/main" val="138238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82606E-2E9B-49CE-938E-53A68BAE082A}" type="slidenum">
              <a:rPr lang="en-US" smtClean="0"/>
              <a:t>4</a:t>
            </a:fld>
            <a:endParaRPr lang="en-US"/>
          </a:p>
        </p:txBody>
      </p:sp>
    </p:spTree>
    <p:extLst>
      <p:ext uri="{BB962C8B-B14F-4D97-AF65-F5344CB8AC3E}">
        <p14:creationId xmlns:p14="http://schemas.microsoft.com/office/powerpoint/2010/main" val="173911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2606E-2E9B-49CE-938E-53A68BAE082A}" type="slidenum">
              <a:rPr lang="en-US" smtClean="0"/>
              <a:t>5</a:t>
            </a:fld>
            <a:endParaRPr lang="en-US"/>
          </a:p>
        </p:txBody>
      </p:sp>
    </p:spTree>
    <p:extLst>
      <p:ext uri="{BB962C8B-B14F-4D97-AF65-F5344CB8AC3E}">
        <p14:creationId xmlns:p14="http://schemas.microsoft.com/office/powerpoint/2010/main" val="209230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2606E-2E9B-49CE-938E-53A68BAE082A}" type="slidenum">
              <a:rPr lang="en-US" smtClean="0"/>
              <a:t>6</a:t>
            </a:fld>
            <a:endParaRPr lang="en-US"/>
          </a:p>
        </p:txBody>
      </p:sp>
    </p:spTree>
    <p:extLst>
      <p:ext uri="{BB962C8B-B14F-4D97-AF65-F5344CB8AC3E}">
        <p14:creationId xmlns:p14="http://schemas.microsoft.com/office/powerpoint/2010/main" val="2661607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2606E-2E9B-49CE-938E-53A68BAE082A}" type="slidenum">
              <a:rPr lang="en-US" smtClean="0"/>
              <a:t>9</a:t>
            </a:fld>
            <a:endParaRPr lang="en-US"/>
          </a:p>
        </p:txBody>
      </p:sp>
    </p:spTree>
    <p:extLst>
      <p:ext uri="{BB962C8B-B14F-4D97-AF65-F5344CB8AC3E}">
        <p14:creationId xmlns:p14="http://schemas.microsoft.com/office/powerpoint/2010/main" val="2001372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2606E-2E9B-49CE-938E-53A68BAE082A}" type="slidenum">
              <a:rPr lang="en-US" smtClean="0"/>
              <a:t>11</a:t>
            </a:fld>
            <a:endParaRPr lang="en-US"/>
          </a:p>
        </p:txBody>
      </p:sp>
    </p:spTree>
    <p:extLst>
      <p:ext uri="{BB962C8B-B14F-4D97-AF65-F5344CB8AC3E}">
        <p14:creationId xmlns:p14="http://schemas.microsoft.com/office/powerpoint/2010/main" val="2733894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2606E-2E9B-49CE-938E-53A68BAE082A}" type="slidenum">
              <a:rPr lang="en-US" smtClean="0"/>
              <a:t>12</a:t>
            </a:fld>
            <a:endParaRPr lang="en-US"/>
          </a:p>
        </p:txBody>
      </p:sp>
    </p:spTree>
    <p:extLst>
      <p:ext uri="{BB962C8B-B14F-4D97-AF65-F5344CB8AC3E}">
        <p14:creationId xmlns:p14="http://schemas.microsoft.com/office/powerpoint/2010/main" val="3399429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24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BC1175-1F3B-4321-9C95-927B5952A2C3}"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D0B07-B135-4926-9917-81CC4483D47A}" type="slidenum">
              <a:rPr lang="en-US" smtClean="0"/>
              <a:t>‹#›</a:t>
            </a:fld>
            <a:endParaRPr lang="en-US"/>
          </a:p>
        </p:txBody>
      </p:sp>
    </p:spTree>
    <p:extLst>
      <p:ext uri="{BB962C8B-B14F-4D97-AF65-F5344CB8AC3E}">
        <p14:creationId xmlns:p14="http://schemas.microsoft.com/office/powerpoint/2010/main" val="265240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680739" y="865481"/>
            <a:ext cx="6231315" cy="1377620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6796" y="865481"/>
            <a:ext cx="18332708" cy="137762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BC1175-1F3B-4321-9C95-927B5952A2C3}"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D0B07-B135-4926-9917-81CC4483D47A}" type="slidenum">
              <a:rPr lang="en-US" smtClean="0"/>
              <a:t>‹#›</a:t>
            </a:fld>
            <a:endParaRPr lang="en-US"/>
          </a:p>
        </p:txBody>
      </p:sp>
    </p:spTree>
    <p:extLst>
      <p:ext uri="{BB962C8B-B14F-4D97-AF65-F5344CB8AC3E}">
        <p14:creationId xmlns:p14="http://schemas.microsoft.com/office/powerpoint/2010/main" val="2889231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8898850" cy="16256000"/>
          </a:xfrm>
        </p:spPr>
        <p:txBody>
          <a:bodyPr/>
          <a:lstStyle/>
          <a:p>
            <a:endParaRPr lang="id-ID"/>
          </a:p>
        </p:txBody>
      </p:sp>
    </p:spTree>
    <p:extLst>
      <p:ext uri="{BB962C8B-B14F-4D97-AF65-F5344CB8AC3E}">
        <p14:creationId xmlns:p14="http://schemas.microsoft.com/office/powerpoint/2010/main" val="1250429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BC1175-1F3B-4321-9C95-927B5952A2C3}"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D0B07-B135-4926-9917-81CC4483D47A}" type="slidenum">
              <a:rPr lang="en-US" smtClean="0"/>
              <a:t>‹#›</a:t>
            </a:fld>
            <a:endParaRPr lang="en-US"/>
          </a:p>
        </p:txBody>
      </p:sp>
    </p:spTree>
    <p:extLst>
      <p:ext uri="{BB962C8B-B14F-4D97-AF65-F5344CB8AC3E}">
        <p14:creationId xmlns:p14="http://schemas.microsoft.com/office/powerpoint/2010/main" val="102911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71745" y="4052714"/>
            <a:ext cx="24925258" cy="6762043"/>
          </a:xfrm>
        </p:spPr>
        <p:txBody>
          <a:bodyPr anchor="b"/>
          <a:lstStyle>
            <a:lvl1pPr>
              <a:defRPr sz="14222"/>
            </a:lvl1pPr>
          </a:lstStyle>
          <a:p>
            <a:r>
              <a:rPr lang="en-US"/>
              <a:t>Click to edit Master title style</a:t>
            </a:r>
          </a:p>
        </p:txBody>
      </p:sp>
      <p:sp>
        <p:nvSpPr>
          <p:cNvPr id="3" name="Text Placeholder 2"/>
          <p:cNvSpPr>
            <a:spLocks noGrp="1"/>
          </p:cNvSpPr>
          <p:nvPr>
            <p:ph type="body" idx="1"/>
          </p:nvPr>
        </p:nvSpPr>
        <p:spPr>
          <a:xfrm>
            <a:off x="1971745" y="10878728"/>
            <a:ext cx="24925258" cy="3555999"/>
          </a:xfrm>
        </p:spPr>
        <p:txBody>
          <a:bodyPr/>
          <a:lstStyle>
            <a:lvl1pPr marL="0" indent="0">
              <a:buNone/>
              <a:defRPr sz="5689">
                <a:solidFill>
                  <a:schemeClr val="tx1">
                    <a:tint val="75000"/>
                  </a:schemeClr>
                </a:solidFill>
              </a:defRPr>
            </a:lvl1pPr>
            <a:lvl2pPr marL="1083701" indent="0">
              <a:buNone/>
              <a:defRPr sz="4741">
                <a:solidFill>
                  <a:schemeClr val="tx1">
                    <a:tint val="75000"/>
                  </a:schemeClr>
                </a:solidFill>
              </a:defRPr>
            </a:lvl2pPr>
            <a:lvl3pPr marL="2167402" indent="0">
              <a:buNone/>
              <a:defRPr sz="4267">
                <a:solidFill>
                  <a:schemeClr val="tx1">
                    <a:tint val="75000"/>
                  </a:schemeClr>
                </a:solidFill>
              </a:defRPr>
            </a:lvl3pPr>
            <a:lvl4pPr marL="3251103" indent="0">
              <a:buNone/>
              <a:defRPr sz="3792">
                <a:solidFill>
                  <a:schemeClr val="tx1">
                    <a:tint val="75000"/>
                  </a:schemeClr>
                </a:solidFill>
              </a:defRPr>
            </a:lvl4pPr>
            <a:lvl5pPr marL="4334805" indent="0">
              <a:buNone/>
              <a:defRPr sz="3792">
                <a:solidFill>
                  <a:schemeClr val="tx1">
                    <a:tint val="75000"/>
                  </a:schemeClr>
                </a:solidFill>
              </a:defRPr>
            </a:lvl5pPr>
            <a:lvl6pPr marL="5418506" indent="0">
              <a:buNone/>
              <a:defRPr sz="3792">
                <a:solidFill>
                  <a:schemeClr val="tx1">
                    <a:tint val="75000"/>
                  </a:schemeClr>
                </a:solidFill>
              </a:defRPr>
            </a:lvl6pPr>
            <a:lvl7pPr marL="6502207" indent="0">
              <a:buNone/>
              <a:defRPr sz="3792">
                <a:solidFill>
                  <a:schemeClr val="tx1">
                    <a:tint val="75000"/>
                  </a:schemeClr>
                </a:solidFill>
              </a:defRPr>
            </a:lvl7pPr>
            <a:lvl8pPr marL="7585908" indent="0">
              <a:buNone/>
              <a:defRPr sz="3792">
                <a:solidFill>
                  <a:schemeClr val="tx1">
                    <a:tint val="75000"/>
                  </a:schemeClr>
                </a:solidFill>
              </a:defRPr>
            </a:lvl8pPr>
            <a:lvl9pPr marL="8669609" indent="0">
              <a:buNone/>
              <a:defRPr sz="379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C1175-1F3B-4321-9C95-927B5952A2C3}" type="datetimeFigureOut">
              <a:rPr lang="en-US" smtClean="0"/>
              <a:t>6/25/2022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7D0B07-B135-4926-9917-81CC4483D47A}" type="slidenum">
              <a:rPr lang="en-US" smtClean="0"/>
              <a:t>‹#›</a:t>
            </a:fld>
            <a:endParaRPr lang="en-US"/>
          </a:p>
        </p:txBody>
      </p:sp>
    </p:spTree>
    <p:extLst>
      <p:ext uri="{BB962C8B-B14F-4D97-AF65-F5344CB8AC3E}">
        <p14:creationId xmlns:p14="http://schemas.microsoft.com/office/powerpoint/2010/main" val="3812063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86796" y="4327407"/>
            <a:ext cx="12282011" cy="10314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30043" y="4327407"/>
            <a:ext cx="12282011" cy="10314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BC1175-1F3B-4321-9C95-927B5952A2C3}"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D0B07-B135-4926-9917-81CC4483D47A}" type="slidenum">
              <a:rPr lang="en-US" smtClean="0"/>
              <a:t>‹#›</a:t>
            </a:fld>
            <a:endParaRPr lang="en-US"/>
          </a:p>
        </p:txBody>
      </p:sp>
    </p:spTree>
    <p:extLst>
      <p:ext uri="{BB962C8B-B14F-4D97-AF65-F5344CB8AC3E}">
        <p14:creationId xmlns:p14="http://schemas.microsoft.com/office/powerpoint/2010/main" val="162452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90560" y="865483"/>
            <a:ext cx="24925258" cy="3142075"/>
          </a:xfrm>
        </p:spPr>
        <p:txBody>
          <a:bodyPr/>
          <a:lstStyle/>
          <a:p>
            <a:r>
              <a:rPr lang="en-US"/>
              <a:t>Click to edit Master title style</a:t>
            </a:r>
          </a:p>
        </p:txBody>
      </p:sp>
      <p:sp>
        <p:nvSpPr>
          <p:cNvPr id="3" name="Text Placeholder 2"/>
          <p:cNvSpPr>
            <a:spLocks noGrp="1"/>
          </p:cNvSpPr>
          <p:nvPr>
            <p:ph type="body" idx="1"/>
          </p:nvPr>
        </p:nvSpPr>
        <p:spPr>
          <a:xfrm>
            <a:off x="1990561" y="3984979"/>
            <a:ext cx="12225567" cy="1952977"/>
          </a:xfrm>
        </p:spPr>
        <p:txBody>
          <a:bodyPr anchor="b"/>
          <a:lstStyle>
            <a:lvl1pPr marL="0" indent="0">
              <a:buNone/>
              <a:defRPr sz="5689" b="1"/>
            </a:lvl1pPr>
            <a:lvl2pPr marL="1083701" indent="0">
              <a:buNone/>
              <a:defRPr sz="4741" b="1"/>
            </a:lvl2pPr>
            <a:lvl3pPr marL="2167402" indent="0">
              <a:buNone/>
              <a:defRPr sz="4267" b="1"/>
            </a:lvl3pPr>
            <a:lvl4pPr marL="3251103" indent="0">
              <a:buNone/>
              <a:defRPr sz="3792" b="1"/>
            </a:lvl4pPr>
            <a:lvl5pPr marL="4334805" indent="0">
              <a:buNone/>
              <a:defRPr sz="3792" b="1"/>
            </a:lvl5pPr>
            <a:lvl6pPr marL="5418506" indent="0">
              <a:buNone/>
              <a:defRPr sz="3792" b="1"/>
            </a:lvl6pPr>
            <a:lvl7pPr marL="6502207" indent="0">
              <a:buNone/>
              <a:defRPr sz="3792" b="1"/>
            </a:lvl7pPr>
            <a:lvl8pPr marL="7585908" indent="0">
              <a:buNone/>
              <a:defRPr sz="3792" b="1"/>
            </a:lvl8pPr>
            <a:lvl9pPr marL="8669609" indent="0">
              <a:buNone/>
              <a:defRPr sz="3792" b="1"/>
            </a:lvl9pPr>
          </a:lstStyle>
          <a:p>
            <a:pPr lvl="0"/>
            <a:r>
              <a:rPr lang="en-US"/>
              <a:t>Click to edit Master text styles</a:t>
            </a:r>
          </a:p>
        </p:txBody>
      </p:sp>
      <p:sp>
        <p:nvSpPr>
          <p:cNvPr id="4" name="Content Placeholder 3"/>
          <p:cNvSpPr>
            <a:spLocks noGrp="1"/>
          </p:cNvSpPr>
          <p:nvPr>
            <p:ph sz="half" idx="2"/>
          </p:nvPr>
        </p:nvSpPr>
        <p:spPr>
          <a:xfrm>
            <a:off x="1990561" y="5937956"/>
            <a:ext cx="12225567" cy="87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4630043" y="3984979"/>
            <a:ext cx="12285775" cy="1952977"/>
          </a:xfrm>
        </p:spPr>
        <p:txBody>
          <a:bodyPr anchor="b"/>
          <a:lstStyle>
            <a:lvl1pPr marL="0" indent="0">
              <a:buNone/>
              <a:defRPr sz="5689" b="1"/>
            </a:lvl1pPr>
            <a:lvl2pPr marL="1083701" indent="0">
              <a:buNone/>
              <a:defRPr sz="4741" b="1"/>
            </a:lvl2pPr>
            <a:lvl3pPr marL="2167402" indent="0">
              <a:buNone/>
              <a:defRPr sz="4267" b="1"/>
            </a:lvl3pPr>
            <a:lvl4pPr marL="3251103" indent="0">
              <a:buNone/>
              <a:defRPr sz="3792" b="1"/>
            </a:lvl4pPr>
            <a:lvl5pPr marL="4334805" indent="0">
              <a:buNone/>
              <a:defRPr sz="3792" b="1"/>
            </a:lvl5pPr>
            <a:lvl6pPr marL="5418506" indent="0">
              <a:buNone/>
              <a:defRPr sz="3792" b="1"/>
            </a:lvl6pPr>
            <a:lvl7pPr marL="6502207" indent="0">
              <a:buNone/>
              <a:defRPr sz="3792" b="1"/>
            </a:lvl7pPr>
            <a:lvl8pPr marL="7585908" indent="0">
              <a:buNone/>
              <a:defRPr sz="3792" b="1"/>
            </a:lvl8pPr>
            <a:lvl9pPr marL="8669609" indent="0">
              <a:buNone/>
              <a:defRPr sz="3792" b="1"/>
            </a:lvl9pPr>
          </a:lstStyle>
          <a:p>
            <a:pPr lvl="0"/>
            <a:r>
              <a:rPr lang="en-US"/>
              <a:t>Click to edit Master text styles</a:t>
            </a:r>
          </a:p>
        </p:txBody>
      </p:sp>
      <p:sp>
        <p:nvSpPr>
          <p:cNvPr id="6" name="Content Placeholder 5"/>
          <p:cNvSpPr>
            <a:spLocks noGrp="1"/>
          </p:cNvSpPr>
          <p:nvPr>
            <p:ph sz="quarter" idx="4"/>
          </p:nvPr>
        </p:nvSpPr>
        <p:spPr>
          <a:xfrm>
            <a:off x="14630043" y="5937956"/>
            <a:ext cx="12285775" cy="87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BC1175-1F3B-4321-9C95-927B5952A2C3}" type="datetimeFigureOut">
              <a:rPr lang="en-US" smtClean="0"/>
              <a:t>6/25/2022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7D0B07-B135-4926-9917-81CC4483D47A}" type="slidenum">
              <a:rPr lang="en-US" smtClean="0"/>
              <a:t>‹#›</a:t>
            </a:fld>
            <a:endParaRPr lang="en-US"/>
          </a:p>
        </p:txBody>
      </p:sp>
    </p:spTree>
    <p:extLst>
      <p:ext uri="{BB962C8B-B14F-4D97-AF65-F5344CB8AC3E}">
        <p14:creationId xmlns:p14="http://schemas.microsoft.com/office/powerpoint/2010/main" val="281981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BC1175-1F3B-4321-9C95-927B5952A2C3}" type="datetimeFigureOut">
              <a:rPr lang="en-US" smtClean="0"/>
              <a:t>6/25/2022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7D0B07-B135-4926-9917-81CC4483D47A}" type="slidenum">
              <a:rPr lang="en-US" smtClean="0"/>
              <a:t>‹#›</a:t>
            </a:fld>
            <a:endParaRPr lang="en-US"/>
          </a:p>
        </p:txBody>
      </p:sp>
    </p:spTree>
    <p:extLst>
      <p:ext uri="{BB962C8B-B14F-4D97-AF65-F5344CB8AC3E}">
        <p14:creationId xmlns:p14="http://schemas.microsoft.com/office/powerpoint/2010/main" val="428423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C1175-1F3B-4321-9C95-927B5952A2C3}" type="datetimeFigureOut">
              <a:rPr lang="en-US" smtClean="0"/>
              <a:t>6/25/2022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7D0B07-B135-4926-9917-81CC4483D47A}" type="slidenum">
              <a:rPr lang="en-US" smtClean="0"/>
              <a:t>‹#›</a:t>
            </a:fld>
            <a:endParaRPr lang="en-US"/>
          </a:p>
        </p:txBody>
      </p:sp>
    </p:spTree>
    <p:extLst>
      <p:ext uri="{BB962C8B-B14F-4D97-AF65-F5344CB8AC3E}">
        <p14:creationId xmlns:p14="http://schemas.microsoft.com/office/powerpoint/2010/main" val="1193522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561" y="1083733"/>
            <a:ext cx="9320631" cy="3793067"/>
          </a:xfrm>
        </p:spPr>
        <p:txBody>
          <a:bodyPr anchor="b"/>
          <a:lstStyle>
            <a:lvl1pPr>
              <a:defRPr sz="7585"/>
            </a:lvl1pPr>
          </a:lstStyle>
          <a:p>
            <a:r>
              <a:rPr lang="en-US"/>
              <a:t>Click to edit Master title style</a:t>
            </a:r>
          </a:p>
        </p:txBody>
      </p:sp>
      <p:sp>
        <p:nvSpPr>
          <p:cNvPr id="3" name="Content Placeholder 2"/>
          <p:cNvSpPr>
            <a:spLocks noGrp="1"/>
          </p:cNvSpPr>
          <p:nvPr>
            <p:ph idx="1"/>
          </p:nvPr>
        </p:nvSpPr>
        <p:spPr>
          <a:xfrm>
            <a:off x="12285775" y="2340564"/>
            <a:ext cx="14630043" cy="11552296"/>
          </a:xfrm>
        </p:spPr>
        <p:txBody>
          <a:bodyPr/>
          <a:lstStyle>
            <a:lvl1pPr>
              <a:defRPr sz="7585"/>
            </a:lvl1pPr>
            <a:lvl2pPr>
              <a:defRPr sz="6637"/>
            </a:lvl2pPr>
            <a:lvl3pPr>
              <a:defRPr sz="5689"/>
            </a:lvl3pPr>
            <a:lvl4pPr>
              <a:defRPr sz="4741"/>
            </a:lvl4pPr>
            <a:lvl5pPr>
              <a:defRPr sz="4741"/>
            </a:lvl5pPr>
            <a:lvl6pPr>
              <a:defRPr sz="4741"/>
            </a:lvl6pPr>
            <a:lvl7pPr>
              <a:defRPr sz="4741"/>
            </a:lvl7pPr>
            <a:lvl8pPr>
              <a:defRPr sz="4741"/>
            </a:lvl8pPr>
            <a:lvl9pPr>
              <a:defRPr sz="47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90561" y="4876800"/>
            <a:ext cx="9320631" cy="9034875"/>
          </a:xfrm>
        </p:spPr>
        <p:txBody>
          <a:bodyPr/>
          <a:lstStyle>
            <a:lvl1pPr marL="0" indent="0">
              <a:buNone/>
              <a:defRPr sz="3792"/>
            </a:lvl1pPr>
            <a:lvl2pPr marL="1083701" indent="0">
              <a:buNone/>
              <a:defRPr sz="3318"/>
            </a:lvl2pPr>
            <a:lvl3pPr marL="2167402" indent="0">
              <a:buNone/>
              <a:defRPr sz="2844"/>
            </a:lvl3pPr>
            <a:lvl4pPr marL="3251103" indent="0">
              <a:buNone/>
              <a:defRPr sz="2370"/>
            </a:lvl4pPr>
            <a:lvl5pPr marL="4334805" indent="0">
              <a:buNone/>
              <a:defRPr sz="2370"/>
            </a:lvl5pPr>
            <a:lvl6pPr marL="5418506" indent="0">
              <a:buNone/>
              <a:defRPr sz="2370"/>
            </a:lvl6pPr>
            <a:lvl7pPr marL="6502207" indent="0">
              <a:buNone/>
              <a:defRPr sz="2370"/>
            </a:lvl7pPr>
            <a:lvl8pPr marL="7585908" indent="0">
              <a:buNone/>
              <a:defRPr sz="2370"/>
            </a:lvl8pPr>
            <a:lvl9pPr marL="8669609" indent="0">
              <a:buNone/>
              <a:defRPr sz="2370"/>
            </a:lvl9pPr>
          </a:lstStyle>
          <a:p>
            <a:pPr lvl="0"/>
            <a:r>
              <a:rPr lang="en-US"/>
              <a:t>Click to edit Master text styles</a:t>
            </a:r>
          </a:p>
        </p:txBody>
      </p:sp>
      <p:sp>
        <p:nvSpPr>
          <p:cNvPr id="5" name="Date Placeholder 4"/>
          <p:cNvSpPr>
            <a:spLocks noGrp="1"/>
          </p:cNvSpPr>
          <p:nvPr>
            <p:ph type="dt" sz="half" idx="10"/>
          </p:nvPr>
        </p:nvSpPr>
        <p:spPr/>
        <p:txBody>
          <a:bodyPr/>
          <a:lstStyle/>
          <a:p>
            <a:fld id="{CDBC1175-1F3B-4321-9C95-927B5952A2C3}"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D0B07-B135-4926-9917-81CC4483D47A}" type="slidenum">
              <a:rPr lang="en-US" smtClean="0"/>
              <a:t>‹#›</a:t>
            </a:fld>
            <a:endParaRPr lang="en-US"/>
          </a:p>
        </p:txBody>
      </p:sp>
    </p:spTree>
    <p:extLst>
      <p:ext uri="{BB962C8B-B14F-4D97-AF65-F5344CB8AC3E}">
        <p14:creationId xmlns:p14="http://schemas.microsoft.com/office/powerpoint/2010/main" val="3277284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561" y="1083733"/>
            <a:ext cx="9320631" cy="3793067"/>
          </a:xfrm>
        </p:spPr>
        <p:txBody>
          <a:bodyPr anchor="b"/>
          <a:lstStyle>
            <a:lvl1pPr>
              <a:defRPr sz="7585"/>
            </a:lvl1pPr>
          </a:lstStyle>
          <a:p>
            <a:r>
              <a:rPr lang="en-US"/>
              <a:t>Click to edit Master title style</a:t>
            </a:r>
          </a:p>
        </p:txBody>
      </p:sp>
      <p:sp>
        <p:nvSpPr>
          <p:cNvPr id="3" name="Picture Placeholder 2"/>
          <p:cNvSpPr>
            <a:spLocks noGrp="1" noChangeAspect="1"/>
          </p:cNvSpPr>
          <p:nvPr>
            <p:ph type="pic" idx="1"/>
          </p:nvPr>
        </p:nvSpPr>
        <p:spPr>
          <a:xfrm>
            <a:off x="12285775" y="2340564"/>
            <a:ext cx="14630043" cy="11552296"/>
          </a:xfrm>
        </p:spPr>
        <p:txBody>
          <a:bodyPr anchor="t"/>
          <a:lstStyle>
            <a:lvl1pPr marL="0" indent="0">
              <a:buNone/>
              <a:defRPr sz="7585"/>
            </a:lvl1pPr>
            <a:lvl2pPr marL="1083701" indent="0">
              <a:buNone/>
              <a:defRPr sz="6637"/>
            </a:lvl2pPr>
            <a:lvl3pPr marL="2167402" indent="0">
              <a:buNone/>
              <a:defRPr sz="5689"/>
            </a:lvl3pPr>
            <a:lvl4pPr marL="3251103" indent="0">
              <a:buNone/>
              <a:defRPr sz="4741"/>
            </a:lvl4pPr>
            <a:lvl5pPr marL="4334805" indent="0">
              <a:buNone/>
              <a:defRPr sz="4741"/>
            </a:lvl5pPr>
            <a:lvl6pPr marL="5418506" indent="0">
              <a:buNone/>
              <a:defRPr sz="4741"/>
            </a:lvl6pPr>
            <a:lvl7pPr marL="6502207" indent="0">
              <a:buNone/>
              <a:defRPr sz="4741"/>
            </a:lvl7pPr>
            <a:lvl8pPr marL="7585908" indent="0">
              <a:buNone/>
              <a:defRPr sz="4741"/>
            </a:lvl8pPr>
            <a:lvl9pPr marL="8669609" indent="0">
              <a:buNone/>
              <a:defRPr sz="4741"/>
            </a:lvl9pPr>
          </a:lstStyle>
          <a:p>
            <a:r>
              <a:rPr lang="en-US"/>
              <a:t>Click icon to add picture</a:t>
            </a:r>
          </a:p>
        </p:txBody>
      </p:sp>
      <p:sp>
        <p:nvSpPr>
          <p:cNvPr id="4" name="Text Placeholder 3"/>
          <p:cNvSpPr>
            <a:spLocks noGrp="1"/>
          </p:cNvSpPr>
          <p:nvPr>
            <p:ph type="body" sz="half" idx="2"/>
          </p:nvPr>
        </p:nvSpPr>
        <p:spPr>
          <a:xfrm>
            <a:off x="1990561" y="4876800"/>
            <a:ext cx="9320631" cy="9034875"/>
          </a:xfrm>
        </p:spPr>
        <p:txBody>
          <a:bodyPr/>
          <a:lstStyle>
            <a:lvl1pPr marL="0" indent="0">
              <a:buNone/>
              <a:defRPr sz="3792"/>
            </a:lvl1pPr>
            <a:lvl2pPr marL="1083701" indent="0">
              <a:buNone/>
              <a:defRPr sz="3318"/>
            </a:lvl2pPr>
            <a:lvl3pPr marL="2167402" indent="0">
              <a:buNone/>
              <a:defRPr sz="2844"/>
            </a:lvl3pPr>
            <a:lvl4pPr marL="3251103" indent="0">
              <a:buNone/>
              <a:defRPr sz="2370"/>
            </a:lvl4pPr>
            <a:lvl5pPr marL="4334805" indent="0">
              <a:buNone/>
              <a:defRPr sz="2370"/>
            </a:lvl5pPr>
            <a:lvl6pPr marL="5418506" indent="0">
              <a:buNone/>
              <a:defRPr sz="2370"/>
            </a:lvl6pPr>
            <a:lvl7pPr marL="6502207" indent="0">
              <a:buNone/>
              <a:defRPr sz="2370"/>
            </a:lvl7pPr>
            <a:lvl8pPr marL="7585908" indent="0">
              <a:buNone/>
              <a:defRPr sz="2370"/>
            </a:lvl8pPr>
            <a:lvl9pPr marL="8669609" indent="0">
              <a:buNone/>
              <a:defRPr sz="2370"/>
            </a:lvl9pPr>
          </a:lstStyle>
          <a:p>
            <a:pPr lvl="0"/>
            <a:r>
              <a:rPr lang="en-US"/>
              <a:t>Click to edit Master text styles</a:t>
            </a:r>
          </a:p>
        </p:txBody>
      </p:sp>
      <p:sp>
        <p:nvSpPr>
          <p:cNvPr id="5" name="Date Placeholder 4"/>
          <p:cNvSpPr>
            <a:spLocks noGrp="1"/>
          </p:cNvSpPr>
          <p:nvPr>
            <p:ph type="dt" sz="half" idx="10"/>
          </p:nvPr>
        </p:nvSpPr>
        <p:spPr/>
        <p:txBody>
          <a:bodyPr/>
          <a:lstStyle/>
          <a:p>
            <a:fld id="{CDBC1175-1F3B-4321-9C95-927B5952A2C3}" type="datetimeFigureOut">
              <a:rPr lang="en-US" smtClean="0"/>
              <a:t>6/25/2022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7D0B07-B135-4926-9917-81CC4483D47A}" type="slidenum">
              <a:rPr lang="en-US" smtClean="0"/>
              <a:t>‹#›</a:t>
            </a:fld>
            <a:endParaRPr lang="en-US"/>
          </a:p>
        </p:txBody>
      </p:sp>
    </p:spTree>
    <p:extLst>
      <p:ext uri="{BB962C8B-B14F-4D97-AF65-F5344CB8AC3E}">
        <p14:creationId xmlns:p14="http://schemas.microsoft.com/office/powerpoint/2010/main" val="1141951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6796" y="865483"/>
            <a:ext cx="24925258" cy="3142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986796" y="4327407"/>
            <a:ext cx="24925258" cy="10314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86796" y="15066905"/>
            <a:ext cx="6502241" cy="865481"/>
          </a:xfrm>
          <a:prstGeom prst="rect">
            <a:avLst/>
          </a:prstGeom>
        </p:spPr>
        <p:txBody>
          <a:bodyPr vert="horz" lIns="91440" tIns="45720" rIns="91440" bIns="45720" rtlCol="0" anchor="ctr"/>
          <a:lstStyle>
            <a:lvl1pPr algn="l">
              <a:defRPr sz="2844">
                <a:solidFill>
                  <a:schemeClr val="tx1">
                    <a:tint val="75000"/>
                  </a:schemeClr>
                </a:solidFill>
              </a:defRPr>
            </a:lvl1pPr>
          </a:lstStyle>
          <a:p>
            <a:fld id="{CDBC1175-1F3B-4321-9C95-927B5952A2C3}" type="datetimeFigureOut">
              <a:rPr lang="en-US" smtClean="0"/>
              <a:t>6/25/2022</a:t>
            </a:fld>
            <a:endParaRPr lang="en-US"/>
          </a:p>
        </p:txBody>
      </p:sp>
      <p:sp>
        <p:nvSpPr>
          <p:cNvPr id="5" name="Footer Placeholder 4"/>
          <p:cNvSpPr>
            <a:spLocks noGrp="1"/>
          </p:cNvSpPr>
          <p:nvPr>
            <p:ph type="ftr" sz="quarter" idx="3"/>
          </p:nvPr>
        </p:nvSpPr>
        <p:spPr>
          <a:xfrm>
            <a:off x="9572744" y="15066905"/>
            <a:ext cx="9753362" cy="865481"/>
          </a:xfrm>
          <a:prstGeom prst="rect">
            <a:avLst/>
          </a:prstGeom>
        </p:spPr>
        <p:txBody>
          <a:bodyPr vert="horz" lIns="91440" tIns="45720" rIns="91440" bIns="45720" rtlCol="0" anchor="ctr"/>
          <a:lstStyle>
            <a:lvl1pPr algn="ctr">
              <a:defRPr sz="2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0409813" y="15066905"/>
            <a:ext cx="6502241" cy="865481"/>
          </a:xfrm>
          <a:prstGeom prst="rect">
            <a:avLst/>
          </a:prstGeom>
        </p:spPr>
        <p:txBody>
          <a:bodyPr vert="horz" lIns="91440" tIns="45720" rIns="91440" bIns="45720" rtlCol="0" anchor="ctr"/>
          <a:lstStyle>
            <a:lvl1pPr algn="r">
              <a:defRPr sz="2844">
                <a:solidFill>
                  <a:schemeClr val="tx1">
                    <a:tint val="75000"/>
                  </a:schemeClr>
                </a:solidFill>
              </a:defRPr>
            </a:lvl1pPr>
          </a:lstStyle>
          <a:p>
            <a:fld id="{CD7D0B07-B135-4926-9917-81CC4483D47A}" type="slidenum">
              <a:rPr lang="en-US" smtClean="0"/>
              <a:t>‹#›</a:t>
            </a:fld>
            <a:endParaRPr lang="en-US"/>
          </a:p>
        </p:txBody>
      </p:sp>
    </p:spTree>
    <p:extLst>
      <p:ext uri="{BB962C8B-B14F-4D97-AF65-F5344CB8AC3E}">
        <p14:creationId xmlns:p14="http://schemas.microsoft.com/office/powerpoint/2010/main" val="8465884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2167402" rtl="0" eaLnBrk="1" latinLnBrk="0" hangingPunct="1">
        <a:lnSpc>
          <a:spcPct val="90000"/>
        </a:lnSpc>
        <a:spcBef>
          <a:spcPct val="0"/>
        </a:spcBef>
        <a:buNone/>
        <a:defRPr sz="10429" kern="1200">
          <a:solidFill>
            <a:schemeClr val="tx1"/>
          </a:solidFill>
          <a:latin typeface="+mj-lt"/>
          <a:ea typeface="+mj-ea"/>
          <a:cs typeface="+mj-cs"/>
        </a:defRPr>
      </a:lvl1pPr>
    </p:titleStyle>
    <p:bodyStyle>
      <a:lvl1pPr marL="541851" indent="-541851" algn="l" defTabSz="2167402" rtl="0" eaLnBrk="1" latinLnBrk="0" hangingPunct="1">
        <a:lnSpc>
          <a:spcPct val="90000"/>
        </a:lnSpc>
        <a:spcBef>
          <a:spcPts val="2370"/>
        </a:spcBef>
        <a:buFont typeface="Arial" panose="020B0604020202020204" pitchFamily="34" charset="0"/>
        <a:buChar char="•"/>
        <a:defRPr sz="6637" kern="1200">
          <a:solidFill>
            <a:schemeClr val="tx1"/>
          </a:solidFill>
          <a:latin typeface="+mn-lt"/>
          <a:ea typeface="+mn-ea"/>
          <a:cs typeface="+mn-cs"/>
        </a:defRPr>
      </a:lvl1pPr>
      <a:lvl2pPr marL="1625552" indent="-541851" algn="l" defTabSz="2167402" rtl="0" eaLnBrk="1" latinLnBrk="0" hangingPunct="1">
        <a:lnSpc>
          <a:spcPct val="90000"/>
        </a:lnSpc>
        <a:spcBef>
          <a:spcPts val="1185"/>
        </a:spcBef>
        <a:buFont typeface="Arial" panose="020B0604020202020204" pitchFamily="34" charset="0"/>
        <a:buChar char="•"/>
        <a:defRPr sz="5689" kern="1200">
          <a:solidFill>
            <a:schemeClr val="tx1"/>
          </a:solidFill>
          <a:latin typeface="+mn-lt"/>
          <a:ea typeface="+mn-ea"/>
          <a:cs typeface="+mn-cs"/>
        </a:defRPr>
      </a:lvl2pPr>
      <a:lvl3pPr marL="2709253" indent="-541851" algn="l" defTabSz="2167402" rtl="0" eaLnBrk="1" latinLnBrk="0" hangingPunct="1">
        <a:lnSpc>
          <a:spcPct val="90000"/>
        </a:lnSpc>
        <a:spcBef>
          <a:spcPts val="1185"/>
        </a:spcBef>
        <a:buFont typeface="Arial" panose="020B0604020202020204" pitchFamily="34" charset="0"/>
        <a:buChar char="•"/>
        <a:defRPr sz="4741" kern="1200">
          <a:solidFill>
            <a:schemeClr val="tx1"/>
          </a:solidFill>
          <a:latin typeface="+mn-lt"/>
          <a:ea typeface="+mn-ea"/>
          <a:cs typeface="+mn-cs"/>
        </a:defRPr>
      </a:lvl3pPr>
      <a:lvl4pPr marL="3792954"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4pPr>
      <a:lvl5pPr marL="4876655"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5pPr>
      <a:lvl6pPr marL="5960356"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6pPr>
      <a:lvl7pPr marL="7044058"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7pPr>
      <a:lvl8pPr marL="8127759"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8pPr>
      <a:lvl9pPr marL="9211460" indent="-541851" algn="l" defTabSz="2167402" rtl="0" eaLnBrk="1" latinLnBrk="0" hangingPunct="1">
        <a:lnSpc>
          <a:spcPct val="90000"/>
        </a:lnSpc>
        <a:spcBef>
          <a:spcPts val="1185"/>
        </a:spcBef>
        <a:buFont typeface="Arial" panose="020B0604020202020204" pitchFamily="34" charset="0"/>
        <a:buChar char="•"/>
        <a:defRPr sz="4267" kern="1200">
          <a:solidFill>
            <a:schemeClr val="tx1"/>
          </a:solidFill>
          <a:latin typeface="+mn-lt"/>
          <a:ea typeface="+mn-ea"/>
          <a:cs typeface="+mn-cs"/>
        </a:defRPr>
      </a:lvl9pPr>
    </p:bodyStyle>
    <p:otherStyle>
      <a:defPPr>
        <a:defRPr lang="en-US"/>
      </a:defPPr>
      <a:lvl1pPr marL="0" algn="l" defTabSz="2167402" rtl="0" eaLnBrk="1" latinLnBrk="0" hangingPunct="1">
        <a:defRPr sz="4267" kern="1200">
          <a:solidFill>
            <a:schemeClr val="tx1"/>
          </a:solidFill>
          <a:latin typeface="+mn-lt"/>
          <a:ea typeface="+mn-ea"/>
          <a:cs typeface="+mn-cs"/>
        </a:defRPr>
      </a:lvl1pPr>
      <a:lvl2pPr marL="1083701" algn="l" defTabSz="2167402" rtl="0" eaLnBrk="1" latinLnBrk="0" hangingPunct="1">
        <a:defRPr sz="4267" kern="1200">
          <a:solidFill>
            <a:schemeClr val="tx1"/>
          </a:solidFill>
          <a:latin typeface="+mn-lt"/>
          <a:ea typeface="+mn-ea"/>
          <a:cs typeface="+mn-cs"/>
        </a:defRPr>
      </a:lvl2pPr>
      <a:lvl3pPr marL="2167402" algn="l" defTabSz="2167402" rtl="0" eaLnBrk="1" latinLnBrk="0" hangingPunct="1">
        <a:defRPr sz="4267" kern="1200">
          <a:solidFill>
            <a:schemeClr val="tx1"/>
          </a:solidFill>
          <a:latin typeface="+mn-lt"/>
          <a:ea typeface="+mn-ea"/>
          <a:cs typeface="+mn-cs"/>
        </a:defRPr>
      </a:lvl3pPr>
      <a:lvl4pPr marL="3251103" algn="l" defTabSz="2167402" rtl="0" eaLnBrk="1" latinLnBrk="0" hangingPunct="1">
        <a:defRPr sz="4267" kern="1200">
          <a:solidFill>
            <a:schemeClr val="tx1"/>
          </a:solidFill>
          <a:latin typeface="+mn-lt"/>
          <a:ea typeface="+mn-ea"/>
          <a:cs typeface="+mn-cs"/>
        </a:defRPr>
      </a:lvl4pPr>
      <a:lvl5pPr marL="4334805" algn="l" defTabSz="2167402" rtl="0" eaLnBrk="1" latinLnBrk="0" hangingPunct="1">
        <a:defRPr sz="4267" kern="1200">
          <a:solidFill>
            <a:schemeClr val="tx1"/>
          </a:solidFill>
          <a:latin typeface="+mn-lt"/>
          <a:ea typeface="+mn-ea"/>
          <a:cs typeface="+mn-cs"/>
        </a:defRPr>
      </a:lvl5pPr>
      <a:lvl6pPr marL="5418506" algn="l" defTabSz="2167402" rtl="0" eaLnBrk="1" latinLnBrk="0" hangingPunct="1">
        <a:defRPr sz="4267" kern="1200">
          <a:solidFill>
            <a:schemeClr val="tx1"/>
          </a:solidFill>
          <a:latin typeface="+mn-lt"/>
          <a:ea typeface="+mn-ea"/>
          <a:cs typeface="+mn-cs"/>
        </a:defRPr>
      </a:lvl6pPr>
      <a:lvl7pPr marL="6502207" algn="l" defTabSz="2167402" rtl="0" eaLnBrk="1" latinLnBrk="0" hangingPunct="1">
        <a:defRPr sz="4267" kern="1200">
          <a:solidFill>
            <a:schemeClr val="tx1"/>
          </a:solidFill>
          <a:latin typeface="+mn-lt"/>
          <a:ea typeface="+mn-ea"/>
          <a:cs typeface="+mn-cs"/>
        </a:defRPr>
      </a:lvl7pPr>
      <a:lvl8pPr marL="7585908" algn="l" defTabSz="2167402" rtl="0" eaLnBrk="1" latinLnBrk="0" hangingPunct="1">
        <a:defRPr sz="4267" kern="1200">
          <a:solidFill>
            <a:schemeClr val="tx1"/>
          </a:solidFill>
          <a:latin typeface="+mn-lt"/>
          <a:ea typeface="+mn-ea"/>
          <a:cs typeface="+mn-cs"/>
        </a:defRPr>
      </a:lvl8pPr>
      <a:lvl9pPr marL="8669609" algn="l" defTabSz="2167402" rtl="0" eaLnBrk="1" latinLnBrk="0" hangingPunct="1">
        <a:defRPr sz="42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emf"/><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oleObject" Target="../embeddings/oleObject1.bin"/><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jpeg"/><Relationship Id="rId4" Type="http://schemas.microsoft.com/office/2007/relationships/hdphoto" Target="../media/hdphoto3.wdp"/><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microsoft.com/office/2007/relationships/hdphoto" Target="../media/hdphoto3.wdp"/><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7.png"/><Relationship Id="rId10" Type="http://schemas.openxmlformats.org/officeDocument/2006/relationships/image" Target="../media/image13.jpeg"/><Relationship Id="rId4" Type="http://schemas.microsoft.com/office/2007/relationships/hdphoto" Target="../media/hdphoto3.wdp"/><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jpeg"/><Relationship Id="rId4" Type="http://schemas.microsoft.com/office/2007/relationships/hdphoto" Target="../media/hdphoto3.wdp"/><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capturing forest and mountain while in kayak">
            <a:extLst>
              <a:ext uri="{FF2B5EF4-FFF2-40B4-BE49-F238E27FC236}">
                <a16:creationId xmlns:a16="http://schemas.microsoft.com/office/drawing/2014/main" id="{38045EA8-1B25-44CD-9D37-6290A2FB1680}"/>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4482" t="50886" b="12618"/>
          <a:stretch/>
        </p:blipFill>
        <p:spPr bwMode="auto">
          <a:xfrm>
            <a:off x="1" y="0"/>
            <a:ext cx="28898849" cy="1654306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95D7140-13C6-49B0-ACAF-F7B46A57CFE8}"/>
              </a:ext>
            </a:extLst>
          </p:cNvPr>
          <p:cNvSpPr/>
          <p:nvPr/>
        </p:nvSpPr>
        <p:spPr>
          <a:xfrm rot="10800000">
            <a:off x="2" y="0"/>
            <a:ext cx="28898848" cy="10508913"/>
          </a:xfrm>
          <a:prstGeom prst="rect">
            <a:avLst/>
          </a:prstGeom>
          <a:gradFill flip="none" rotWithShape="1">
            <a:gsLst>
              <a:gs pos="0">
                <a:schemeClr val="tx1">
                  <a:lumMod val="95000"/>
                  <a:lumOff val="5000"/>
                  <a:alpha val="83000"/>
                </a:schemeClr>
              </a:gs>
              <a:gs pos="100000">
                <a:schemeClr val="bg1">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pic>
        <p:nvPicPr>
          <p:cNvPr id="9" name="Picture 8" descr="A picture containing drawing&#10;&#10;Description automatically generated">
            <a:extLst>
              <a:ext uri="{FF2B5EF4-FFF2-40B4-BE49-F238E27FC236}">
                <a16:creationId xmlns:a16="http://schemas.microsoft.com/office/drawing/2014/main" id="{699A54A8-A797-4410-9B4E-BA4F1251C56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22000"/>
                    </a14:imgEffect>
                    <a14:imgEffect>
                      <a14:brightnessContrast bright="-3000"/>
                    </a14:imgEffect>
                  </a14:imgLayer>
                </a14:imgProps>
              </a:ext>
              <a:ext uri="{28A0092B-C50C-407E-A947-70E740481C1C}">
                <a14:useLocalDpi xmlns:a14="http://schemas.microsoft.com/office/drawing/2010/main" val="0"/>
              </a:ext>
            </a:extLst>
          </a:blip>
          <a:srcRect l="19038" t="30972" r="19336" b="25265"/>
          <a:stretch/>
        </p:blipFill>
        <p:spPr>
          <a:xfrm>
            <a:off x="8741635" y="888010"/>
            <a:ext cx="10901335" cy="7478672"/>
          </a:xfrm>
          <a:prstGeom prst="rect">
            <a:avLst/>
          </a:prstGeom>
        </p:spPr>
      </p:pic>
      <p:pic>
        <p:nvPicPr>
          <p:cNvPr id="8" name="Picture 7">
            <a:extLst>
              <a:ext uri="{FF2B5EF4-FFF2-40B4-BE49-F238E27FC236}">
                <a16:creationId xmlns:a16="http://schemas.microsoft.com/office/drawing/2014/main" id="{4D02D7F6-445F-4E0C-81C6-D04719BB68AC}"/>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2471585" y="14105975"/>
            <a:ext cx="5888008" cy="1707525"/>
          </a:xfrm>
          <a:prstGeom prst="rect">
            <a:avLst/>
          </a:prstGeom>
        </p:spPr>
      </p:pic>
      <p:grpSp>
        <p:nvGrpSpPr>
          <p:cNvPr id="2" name="Group 1">
            <a:extLst>
              <a:ext uri="{FF2B5EF4-FFF2-40B4-BE49-F238E27FC236}">
                <a16:creationId xmlns:a16="http://schemas.microsoft.com/office/drawing/2014/main" id="{8D01B193-B094-4570-AA35-C529118B285B}"/>
              </a:ext>
            </a:extLst>
          </p:cNvPr>
          <p:cNvGrpSpPr/>
          <p:nvPr/>
        </p:nvGrpSpPr>
        <p:grpSpPr>
          <a:xfrm>
            <a:off x="3716377" y="9313755"/>
            <a:ext cx="21466096" cy="4062651"/>
            <a:chOff x="3338936" y="10472581"/>
            <a:chExt cx="21466096" cy="4062651"/>
          </a:xfrm>
        </p:grpSpPr>
        <p:sp>
          <p:nvSpPr>
            <p:cNvPr id="7" name="TextBox 6">
              <a:extLst>
                <a:ext uri="{FF2B5EF4-FFF2-40B4-BE49-F238E27FC236}">
                  <a16:creationId xmlns:a16="http://schemas.microsoft.com/office/drawing/2014/main" id="{92CDEF6C-5769-4126-AE7E-FD3B8C7281CD}"/>
                </a:ext>
              </a:extLst>
            </p:cNvPr>
            <p:cNvSpPr txBox="1"/>
            <p:nvPr/>
          </p:nvSpPr>
          <p:spPr>
            <a:xfrm>
              <a:off x="4603591" y="10472581"/>
              <a:ext cx="18936787" cy="4062651"/>
            </a:xfrm>
            <a:prstGeom prst="rect">
              <a:avLst/>
            </a:prstGeom>
            <a:solidFill>
              <a:schemeClr val="tx1">
                <a:alpha val="38000"/>
              </a:schemeClr>
            </a:solidFill>
            <a:effectLst/>
          </p:spPr>
          <p:txBody>
            <a:bodyPr wrap="square" lIns="274320" tIns="182880" rIns="274320" bIns="182880" rtlCol="0">
              <a:spAutoFit/>
            </a:bodyPr>
            <a:lstStyle/>
            <a:p>
              <a:pPr algn="ctr"/>
              <a:r>
                <a:rPr lang="en-US" sz="8000" b="1" cap="all" dirty="0">
                  <a:solidFill>
                    <a:schemeClr val="bg1"/>
                  </a:solidFill>
                  <a:latin typeface="Open Sans"/>
                  <a:cs typeface="Times New Roman" panose="02020603050405020304" pitchFamily="18" charset="0"/>
                </a:rPr>
                <a:t>THE Multimedia Success Guide For New Kayak Anglers</a:t>
              </a:r>
            </a:p>
            <a:p>
              <a:pPr algn="ctr"/>
              <a:endParaRPr lang="en-US" sz="8000" b="1" cap="all" dirty="0">
                <a:solidFill>
                  <a:schemeClr val="bg1"/>
                </a:solidFill>
                <a:latin typeface="Open Sans"/>
                <a:cs typeface="Times New Roman" panose="02020603050405020304" pitchFamily="18" charset="0"/>
              </a:endParaRPr>
            </a:p>
          </p:txBody>
        </p:sp>
        <p:sp>
          <p:nvSpPr>
            <p:cNvPr id="11" name="TextBox 10">
              <a:extLst>
                <a:ext uri="{FF2B5EF4-FFF2-40B4-BE49-F238E27FC236}">
                  <a16:creationId xmlns:a16="http://schemas.microsoft.com/office/drawing/2014/main" id="{16384400-B543-4ADD-B537-0DFFDC81EAAD}"/>
                </a:ext>
              </a:extLst>
            </p:cNvPr>
            <p:cNvSpPr txBox="1"/>
            <p:nvPr/>
          </p:nvSpPr>
          <p:spPr>
            <a:xfrm>
              <a:off x="3338936" y="13297386"/>
              <a:ext cx="21466096" cy="769441"/>
            </a:xfrm>
            <a:prstGeom prst="rect">
              <a:avLst/>
            </a:prstGeom>
            <a:noFill/>
          </p:spPr>
          <p:txBody>
            <a:bodyPr wrap="square">
              <a:spAutoFit/>
            </a:bodyPr>
            <a:lstStyle/>
            <a:p>
              <a:pPr algn="ctr"/>
              <a:r>
                <a:rPr lang="en-US" sz="4400" b="1" i="1" cap="all" dirty="0">
                  <a:solidFill>
                    <a:srgbClr val="FFC000"/>
                  </a:solidFill>
                  <a:effectLst>
                    <a:outerShdw blurRad="50800" dist="38100" dir="5400000" algn="t" rotWithShape="0">
                      <a:prstClr val="black">
                        <a:alpha val="40000"/>
                      </a:prstClr>
                    </a:outerShdw>
                  </a:effectLst>
                  <a:latin typeface="Open Sans"/>
                  <a:cs typeface="Times New Roman" panose="02020603050405020304" pitchFamily="18" charset="0"/>
                </a:rPr>
                <a:t>BUYING, OUTFITTING, </a:t>
              </a:r>
              <a:r>
                <a:rPr lang="en-US" sz="4400" b="1" i="1" cap="all" dirty="0" err="1">
                  <a:solidFill>
                    <a:srgbClr val="FFC000"/>
                  </a:solidFill>
                  <a:effectLst>
                    <a:outerShdw blurRad="50800" dist="38100" dir="5400000" algn="t" rotWithShape="0">
                      <a:prstClr val="black">
                        <a:alpha val="40000"/>
                      </a:prstClr>
                    </a:outerShdw>
                  </a:effectLst>
                  <a:latin typeface="Open Sans"/>
                  <a:cs typeface="Times New Roman" panose="02020603050405020304" pitchFamily="18" charset="0"/>
                </a:rPr>
                <a:t>HOW-To</a:t>
              </a:r>
              <a:r>
                <a:rPr lang="en-US" sz="4400" b="1" i="1" cap="all" dirty="0">
                  <a:solidFill>
                    <a:srgbClr val="FFC000"/>
                  </a:solidFill>
                  <a:effectLst>
                    <a:outerShdw blurRad="50800" dist="38100" dir="5400000" algn="t" rotWithShape="0">
                      <a:prstClr val="black">
                        <a:alpha val="40000"/>
                      </a:prstClr>
                    </a:outerShdw>
                  </a:effectLst>
                  <a:latin typeface="Open Sans"/>
                  <a:cs typeface="Times New Roman" panose="02020603050405020304" pitchFamily="18" charset="0"/>
                </a:rPr>
                <a:t>, WHERE-TO RESOURCE GUIDE</a:t>
              </a:r>
            </a:p>
          </p:txBody>
        </p:sp>
      </p:grpSp>
    </p:spTree>
    <p:extLst>
      <p:ext uri="{BB962C8B-B14F-4D97-AF65-F5344CB8AC3E}">
        <p14:creationId xmlns:p14="http://schemas.microsoft.com/office/powerpoint/2010/main" val="3635455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045EA8-1B25-44CD-9D37-6290A2FB1680}"/>
              </a:ext>
              <a:ext uri="{C183D7F6-B498-43B3-948B-1728B52AA6E4}">
                <adec:decorative xmlns:adec="http://schemas.microsoft.com/office/drawing/2017/decorative" val="1"/>
              </a:ext>
            </a:extLst>
          </p:cNvPr>
          <p:cNvPicPr>
            <a:picLocks noChangeAspect="1" noChangeArrowheads="1"/>
          </p:cNvPicPr>
          <p:nvPr/>
        </p:nvPicPr>
        <p:blipFill rotWithShape="1">
          <a:blip r:embed="rId2">
            <a:alphaModFix amt="28000"/>
            <a:extLst>
              <a:ext uri="{28A0092B-C50C-407E-A947-70E740481C1C}">
                <a14:useLocalDpi xmlns:a14="http://schemas.microsoft.com/office/drawing/2010/main" val="0"/>
              </a:ext>
            </a:extLst>
          </a:blip>
          <a:srcRect l="4482" t="50886" b="12618"/>
          <a:stretch/>
        </p:blipFill>
        <p:spPr bwMode="auto">
          <a:xfrm>
            <a:off x="0" y="0"/>
            <a:ext cx="28898849" cy="16256000"/>
          </a:xfrm>
          <a:prstGeom prst="rect">
            <a:avLst/>
          </a:prstGeom>
          <a:noFill/>
          <a:extLst>
            <a:ext uri="{909E8E84-426E-40DD-AFC4-6F175D3DCCD1}">
              <a14:hiddenFill xmlns:a14="http://schemas.microsoft.com/office/drawing/2010/main">
                <a:solidFill>
                  <a:srgbClr val="FFFFFF"/>
                </a:solidFill>
              </a14:hiddenFill>
            </a:ext>
          </a:extLst>
        </p:spPr>
      </p:pic>
      <p:sp>
        <p:nvSpPr>
          <p:cNvPr id="29" name="Arrow: Pentagon 28">
            <a:extLst>
              <a:ext uri="{FF2B5EF4-FFF2-40B4-BE49-F238E27FC236}">
                <a16:creationId xmlns:a16="http://schemas.microsoft.com/office/drawing/2014/main" id="{0E691024-C5A9-4B75-8EB1-84E3C119D152}"/>
              </a:ext>
            </a:extLst>
          </p:cNvPr>
          <p:cNvSpPr/>
          <p:nvPr/>
        </p:nvSpPr>
        <p:spPr>
          <a:xfrm flipH="1">
            <a:off x="20261966" y="2470987"/>
            <a:ext cx="9048547" cy="5252446"/>
          </a:xfrm>
          <a:prstGeom prst="homePlate">
            <a:avLst/>
          </a:prstGeom>
          <a:solidFill>
            <a:srgbClr val="FF0000"/>
          </a:solidFill>
          <a:ln>
            <a:noFill/>
          </a:ln>
          <a:effectLst>
            <a:outerShdw blurRad="254000" dist="355600" dir="81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ign lit up at night&#10;&#10;Description automatically generated">
            <a:extLst>
              <a:ext uri="{FF2B5EF4-FFF2-40B4-BE49-F238E27FC236}">
                <a16:creationId xmlns:a16="http://schemas.microsoft.com/office/drawing/2014/main" id="{1D9A81B3-F7F6-4B17-9A9E-3F28C15FA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5588" y="14520791"/>
            <a:ext cx="3887057" cy="1127248"/>
          </a:xfrm>
          <a:prstGeom prst="rect">
            <a:avLst/>
          </a:prstGeom>
        </p:spPr>
      </p:pic>
      <p:cxnSp>
        <p:nvCxnSpPr>
          <p:cNvPr id="17" name="Straight Connector 16">
            <a:extLst>
              <a:ext uri="{FF2B5EF4-FFF2-40B4-BE49-F238E27FC236}">
                <a16:creationId xmlns:a16="http://schemas.microsoft.com/office/drawing/2014/main" id="{0977A859-706C-4EFD-94C8-B1355D4AAD41}"/>
              </a:ext>
            </a:extLst>
          </p:cNvPr>
          <p:cNvCxnSpPr>
            <a:cxnSpLocks/>
          </p:cNvCxnSpPr>
          <p:nvPr/>
        </p:nvCxnSpPr>
        <p:spPr>
          <a:xfrm>
            <a:off x="1493303" y="14557905"/>
            <a:ext cx="152929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81F88DC-1001-4B35-8C90-0DEDB948FA1F}"/>
              </a:ext>
            </a:extLst>
          </p:cNvPr>
          <p:cNvSpPr/>
          <p:nvPr/>
        </p:nvSpPr>
        <p:spPr>
          <a:xfrm>
            <a:off x="1493303" y="14846007"/>
            <a:ext cx="14368199" cy="830997"/>
          </a:xfrm>
          <a:prstGeom prst="rect">
            <a:avLst/>
          </a:prstGeom>
        </p:spPr>
        <p:txBody>
          <a:bodyPr wrap="square">
            <a:spAutoFit/>
          </a:bodyPr>
          <a:lstStyle/>
          <a:p>
            <a:r>
              <a:rPr lang="en-US" sz="2400" dirty="0">
                <a:latin typeface="Century Gothic" panose="020B0502020202020204" pitchFamily="34" charset="0"/>
                <a:ea typeface="Times New Roman" panose="02020603050405020304" pitchFamily="18" charset="0"/>
                <a:cs typeface="Times New Roman" panose="02020603050405020304" pitchFamily="18" charset="0"/>
              </a:rPr>
              <a:t>Please contact your Outdoor Sportsman Group representative to review options for inclusion and participation.</a:t>
            </a:r>
          </a:p>
        </p:txBody>
      </p:sp>
      <p:sp>
        <p:nvSpPr>
          <p:cNvPr id="20" name="Rectangle 19">
            <a:extLst>
              <a:ext uri="{FF2B5EF4-FFF2-40B4-BE49-F238E27FC236}">
                <a16:creationId xmlns:a16="http://schemas.microsoft.com/office/drawing/2014/main" id="{4CCAB0C9-80B7-4518-8996-0915BAFDB9F5}"/>
              </a:ext>
            </a:extLst>
          </p:cNvPr>
          <p:cNvSpPr/>
          <p:nvPr/>
        </p:nvSpPr>
        <p:spPr>
          <a:xfrm>
            <a:off x="1333283" y="485678"/>
            <a:ext cx="21787427" cy="1323439"/>
          </a:xfrm>
          <a:prstGeom prst="rect">
            <a:avLst/>
          </a:prstGeom>
        </p:spPr>
        <p:txBody>
          <a:bodyPr wrap="square">
            <a:spAutoFit/>
          </a:bodyPr>
          <a:lstStyle/>
          <a:p>
            <a:r>
              <a:rPr lang="en-US" sz="8000" b="1" dirty="0">
                <a:latin typeface="Open Sans"/>
                <a:cs typeface="Aharoni" panose="02010803020104030203" pitchFamily="2" charset="-79"/>
              </a:rPr>
              <a:t> KAYAK FISHING FUN – PUBLICATION ONLY </a:t>
            </a:r>
          </a:p>
        </p:txBody>
      </p:sp>
      <p:pic>
        <p:nvPicPr>
          <p:cNvPr id="26" name="Picture 25">
            <a:extLst>
              <a:ext uri="{FF2B5EF4-FFF2-40B4-BE49-F238E27FC236}">
                <a16:creationId xmlns:a16="http://schemas.microsoft.com/office/drawing/2014/main" id="{250C50D3-103C-4695-AFCA-D23176FF759F}"/>
              </a:ext>
              <a:ext uri="{C183D7F6-B498-43B3-948B-1728B52AA6E4}">
                <adec:decorative xmlns:adec="http://schemas.microsoft.com/office/drawing/2017/decorative" val="1"/>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rightnessContrast bright="-3000"/>
                    </a14:imgEffect>
                  </a14:imgLayer>
                </a14:imgProps>
              </a:ext>
              <a:ext uri="{28A0092B-C50C-407E-A947-70E740481C1C}">
                <a14:useLocalDpi xmlns:a14="http://schemas.microsoft.com/office/drawing/2010/main" val="0"/>
              </a:ext>
            </a:extLst>
          </a:blip>
          <a:srcRect l="19038" t="30972" r="19336" b="25265"/>
          <a:stretch/>
        </p:blipFill>
        <p:spPr>
          <a:xfrm rot="21220940">
            <a:off x="22282314" y="3026606"/>
            <a:ext cx="6155667" cy="4371414"/>
          </a:xfrm>
          <a:prstGeom prst="rect">
            <a:avLst/>
          </a:prstGeom>
        </p:spPr>
      </p:pic>
      <p:sp>
        <p:nvSpPr>
          <p:cNvPr id="33" name="TextBox 32">
            <a:extLst>
              <a:ext uri="{FF2B5EF4-FFF2-40B4-BE49-F238E27FC236}">
                <a16:creationId xmlns:a16="http://schemas.microsoft.com/office/drawing/2014/main" id="{F8732B2E-7F65-49BE-80D7-AC0779A3C7AD}"/>
              </a:ext>
            </a:extLst>
          </p:cNvPr>
          <p:cNvSpPr txBox="1"/>
          <p:nvPr/>
        </p:nvSpPr>
        <p:spPr>
          <a:xfrm>
            <a:off x="1502446" y="3819624"/>
            <a:ext cx="18759520" cy="8848576"/>
          </a:xfrm>
          <a:prstGeom prst="rect">
            <a:avLst/>
          </a:prstGeom>
          <a:noFill/>
        </p:spPr>
        <p:txBody>
          <a:bodyPr wrap="square">
            <a:spAutoFit/>
          </a:bodyPr>
          <a:lstStyle/>
          <a:p>
            <a:r>
              <a:rPr lang="en-US" sz="4500" b="1" dirty="0">
                <a:solidFill>
                  <a:prstClr val="black"/>
                </a:solidFill>
                <a:latin typeface="Open Sans"/>
                <a:cs typeface="Times New Roman" panose="02020603050405020304" pitchFamily="18" charset="0"/>
              </a:rPr>
              <a:t>Full page - $3000</a:t>
            </a:r>
          </a:p>
          <a:p>
            <a:endParaRPr lang="en-US" sz="4500" b="1" dirty="0">
              <a:solidFill>
                <a:prstClr val="black"/>
              </a:solidFill>
              <a:latin typeface="Open Sans"/>
              <a:cs typeface="Times New Roman" panose="02020603050405020304" pitchFamily="18" charset="0"/>
            </a:endParaRPr>
          </a:p>
          <a:p>
            <a:r>
              <a:rPr lang="en-US" sz="4500" b="1" dirty="0">
                <a:solidFill>
                  <a:prstClr val="black"/>
                </a:solidFill>
                <a:latin typeface="Open Sans"/>
                <a:cs typeface="Times New Roman" panose="02020603050405020304" pitchFamily="18" charset="0"/>
              </a:rPr>
              <a:t>1/2 page - $2200</a:t>
            </a:r>
          </a:p>
          <a:p>
            <a:endParaRPr lang="en-US" sz="4500" b="1" dirty="0">
              <a:solidFill>
                <a:prstClr val="black"/>
              </a:solidFill>
              <a:latin typeface="Open Sans"/>
              <a:cs typeface="Times New Roman" panose="02020603050405020304" pitchFamily="18" charset="0"/>
            </a:endParaRPr>
          </a:p>
          <a:p>
            <a:r>
              <a:rPr lang="en-US" sz="4500" b="1" dirty="0">
                <a:solidFill>
                  <a:prstClr val="black"/>
                </a:solidFill>
                <a:latin typeface="Open Sans"/>
                <a:cs typeface="Times New Roman" panose="02020603050405020304" pitchFamily="18" charset="0"/>
              </a:rPr>
              <a:t>1/3 page - $1750 </a:t>
            </a:r>
          </a:p>
          <a:p>
            <a:endParaRPr lang="en-US" sz="4400" dirty="0">
              <a:solidFill>
                <a:prstClr val="black"/>
              </a:solidFill>
              <a:latin typeface="Century Gothic" panose="020B0502020202020204" pitchFamily="34" charset="0"/>
            </a:endParaRPr>
          </a:p>
          <a:p>
            <a:r>
              <a:rPr lang="en-US" sz="4500" b="1" dirty="0">
                <a:solidFill>
                  <a:prstClr val="black"/>
                </a:solidFill>
                <a:latin typeface="Open Sans"/>
                <a:cs typeface="Times New Roman" panose="02020603050405020304" pitchFamily="18" charset="0"/>
              </a:rPr>
              <a:t>Inside Front Cover - $4550</a:t>
            </a:r>
          </a:p>
          <a:p>
            <a:endParaRPr lang="en-US" sz="4500" b="1" dirty="0">
              <a:solidFill>
                <a:prstClr val="black"/>
              </a:solidFill>
              <a:latin typeface="Open Sans"/>
              <a:cs typeface="Times New Roman" panose="02020603050405020304" pitchFamily="18" charset="0"/>
            </a:endParaRPr>
          </a:p>
          <a:p>
            <a:r>
              <a:rPr lang="en-US" sz="4500" b="1" dirty="0">
                <a:solidFill>
                  <a:prstClr val="black"/>
                </a:solidFill>
                <a:latin typeface="Open Sans"/>
                <a:cs typeface="Times New Roman" panose="02020603050405020304" pitchFamily="18" charset="0"/>
              </a:rPr>
              <a:t>Inside Back Cover - $4500 </a:t>
            </a:r>
          </a:p>
          <a:p>
            <a:endParaRPr lang="en-US" sz="4500" b="1" dirty="0">
              <a:solidFill>
                <a:prstClr val="black"/>
              </a:solidFill>
              <a:latin typeface="Open Sans"/>
              <a:cs typeface="Times New Roman" panose="02020603050405020304" pitchFamily="18" charset="0"/>
            </a:endParaRPr>
          </a:p>
          <a:p>
            <a:r>
              <a:rPr lang="en-US" sz="4500" b="1" dirty="0">
                <a:solidFill>
                  <a:prstClr val="black"/>
                </a:solidFill>
                <a:latin typeface="Open Sans"/>
                <a:cs typeface="Times New Roman" panose="02020603050405020304" pitchFamily="18" charset="0"/>
              </a:rPr>
              <a:t>Outside Back Cover - $4750</a:t>
            </a:r>
          </a:p>
          <a:p>
            <a:endParaRPr lang="en-US" sz="4500" b="1" dirty="0">
              <a:solidFill>
                <a:prstClr val="black"/>
              </a:solidFill>
              <a:latin typeface="Open Sans"/>
              <a:cs typeface="Times New Roman" panose="02020603050405020304" pitchFamily="18" charset="0"/>
            </a:endParaRPr>
          </a:p>
          <a:p>
            <a:pPr marL="457200"/>
            <a:r>
              <a:rPr lang="en-US" sz="3000" dirty="0">
                <a:latin typeface="Century Gothic" panose="020B0502020202020204" pitchFamily="34" charset="0"/>
                <a:ea typeface="Times New Roman" panose="02020603050405020304" pitchFamily="18" charset="0"/>
              </a:rPr>
              <a:t> </a:t>
            </a:r>
          </a:p>
        </p:txBody>
      </p:sp>
      <p:sp>
        <p:nvSpPr>
          <p:cNvPr id="2" name="TextBox 1">
            <a:extLst>
              <a:ext uri="{FF2B5EF4-FFF2-40B4-BE49-F238E27FC236}">
                <a16:creationId xmlns:a16="http://schemas.microsoft.com/office/drawing/2014/main" id="{7D72904A-CC05-4FA1-8DD1-77CCE901DE7C}"/>
              </a:ext>
            </a:extLst>
          </p:cNvPr>
          <p:cNvSpPr txBox="1"/>
          <p:nvPr/>
        </p:nvSpPr>
        <p:spPr>
          <a:xfrm>
            <a:off x="11413241" y="12724320"/>
            <a:ext cx="7611762" cy="1846659"/>
          </a:xfrm>
          <a:prstGeom prst="rect">
            <a:avLst/>
          </a:prstGeom>
          <a:noFill/>
        </p:spPr>
        <p:txBody>
          <a:bodyPr wrap="square" rtlCol="0">
            <a:spAutoFit/>
          </a:bodyPr>
          <a:lstStyle/>
          <a:p>
            <a:pPr algn="ctr"/>
            <a:r>
              <a:rPr lang="en-US" sz="4800" b="1" dirty="0"/>
              <a:t>Ad Close – 3/1/22</a:t>
            </a:r>
          </a:p>
          <a:p>
            <a:pPr algn="ctr"/>
            <a:r>
              <a:rPr lang="en-US" sz="4800" b="1" dirty="0"/>
              <a:t>On Sale Date – 4/12/22</a:t>
            </a:r>
          </a:p>
          <a:p>
            <a:pPr algn="ctr"/>
            <a:endParaRPr lang="en-US" dirty="0"/>
          </a:p>
        </p:txBody>
      </p:sp>
      <p:graphicFrame>
        <p:nvGraphicFramePr>
          <p:cNvPr id="4" name="Object 3">
            <a:extLst>
              <a:ext uri="{FF2B5EF4-FFF2-40B4-BE49-F238E27FC236}">
                <a16:creationId xmlns:a16="http://schemas.microsoft.com/office/drawing/2014/main" id="{EFB67783-62F6-4CA2-A414-33EF0303483A}"/>
              </a:ext>
            </a:extLst>
          </p:cNvPr>
          <p:cNvGraphicFramePr>
            <a:graphicFrameLocks noChangeAspect="1"/>
          </p:cNvGraphicFramePr>
          <p:nvPr>
            <p:extLst>
              <p:ext uri="{D42A27DB-BD31-4B8C-83A1-F6EECF244321}">
                <p14:modId xmlns:p14="http://schemas.microsoft.com/office/powerpoint/2010/main" val="3437013835"/>
              </p:ext>
            </p:extLst>
          </p:nvPr>
        </p:nvGraphicFramePr>
        <p:xfrm>
          <a:off x="11201401" y="2608350"/>
          <a:ext cx="8035442" cy="9504155"/>
        </p:xfrm>
        <a:graphic>
          <a:graphicData uri="http://schemas.openxmlformats.org/presentationml/2006/ole">
            <mc:AlternateContent xmlns:mc="http://schemas.openxmlformats.org/markup-compatibility/2006">
              <mc:Choice xmlns:v="urn:schemas-microsoft-com:vml" Requires="v">
                <p:oleObj name="Acrobat Document" r:id="rId6" imgW="4203675" imgH="4972050" progId="AcroExch.Document.DC">
                  <p:embed/>
                </p:oleObj>
              </mc:Choice>
              <mc:Fallback>
                <p:oleObj name="Acrobat Document" r:id="rId6" imgW="4203675" imgH="4972050" progId="AcroExch.Document.DC">
                  <p:embed/>
                  <p:pic>
                    <p:nvPicPr>
                      <p:cNvPr id="4" name="Object 3">
                        <a:extLst>
                          <a:ext uri="{FF2B5EF4-FFF2-40B4-BE49-F238E27FC236}">
                            <a16:creationId xmlns:a16="http://schemas.microsoft.com/office/drawing/2014/main" id="{EFB67783-62F6-4CA2-A414-33EF0303483A}"/>
                          </a:ext>
                        </a:extLst>
                      </p:cNvPr>
                      <p:cNvPicPr/>
                      <p:nvPr/>
                    </p:nvPicPr>
                    <p:blipFill>
                      <a:blip r:embed="rId7"/>
                      <a:stretch>
                        <a:fillRect/>
                      </a:stretch>
                    </p:blipFill>
                    <p:spPr>
                      <a:xfrm>
                        <a:off x="11201401" y="2608350"/>
                        <a:ext cx="8035442" cy="9504155"/>
                      </a:xfrm>
                      <a:prstGeom prst="rect">
                        <a:avLst/>
                      </a:prstGeom>
                    </p:spPr>
                  </p:pic>
                </p:oleObj>
              </mc:Fallback>
            </mc:AlternateContent>
          </a:graphicData>
        </a:graphic>
      </p:graphicFrame>
    </p:spTree>
    <p:extLst>
      <p:ext uri="{BB962C8B-B14F-4D97-AF65-F5344CB8AC3E}">
        <p14:creationId xmlns:p14="http://schemas.microsoft.com/office/powerpoint/2010/main" val="313804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7EFFC5C-B6A9-40F0-82EA-9D983C8BB14B}"/>
              </a:ext>
              <a:ext uri="{C183D7F6-B498-43B3-948B-1728B52AA6E4}">
                <adec:decorative xmlns:adec="http://schemas.microsoft.com/office/drawing/2017/decorative" val="1"/>
              </a:ext>
            </a:extLst>
          </p:cNvPr>
          <p:cNvPicPr>
            <a:picLocks noChangeAspect="1"/>
          </p:cNvPicPr>
          <p:nvPr/>
        </p:nvPicPr>
        <p:blipFill>
          <a:blip r:embed="rId3">
            <a:grayscl/>
            <a:alphaModFix amt="20000"/>
            <a:extLst>
              <a:ext uri="{BEBA8EAE-BF5A-486C-A8C5-ECC9F3942E4B}">
                <a14:imgProps xmlns:a14="http://schemas.microsoft.com/office/drawing/2010/main">
                  <a14:imgLayer r:embed="rId4">
                    <a14:imgEffect>
                      <a14:colorTemperature colorTemp="5623"/>
                    </a14:imgEffect>
                  </a14:imgLayer>
                </a14:imgProps>
              </a:ext>
              <a:ext uri="{28A0092B-C50C-407E-A947-70E740481C1C}">
                <a14:useLocalDpi xmlns:a14="http://schemas.microsoft.com/office/drawing/2010/main" val="0"/>
              </a:ext>
            </a:extLst>
          </a:blip>
          <a:stretch>
            <a:fillRect/>
          </a:stretch>
        </p:blipFill>
        <p:spPr>
          <a:xfrm rot="5400000">
            <a:off x="18451425" y="4582082"/>
            <a:ext cx="16491840" cy="8128015"/>
          </a:xfrm>
          <a:prstGeom prst="rect">
            <a:avLst/>
          </a:prstGeom>
        </p:spPr>
      </p:pic>
      <p:pic>
        <p:nvPicPr>
          <p:cNvPr id="1028" name="Picture 4" descr="person capturing forest and mountain while in kayak">
            <a:extLst>
              <a:ext uri="{FF2B5EF4-FFF2-40B4-BE49-F238E27FC236}">
                <a16:creationId xmlns:a16="http://schemas.microsoft.com/office/drawing/2014/main" id="{ED0BC07F-6CD9-4E27-83C4-D052CA938D3F}"/>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14303"/>
          <a:stretch/>
        </p:blipFill>
        <p:spPr bwMode="auto">
          <a:xfrm>
            <a:off x="0" y="0"/>
            <a:ext cx="12646176" cy="162560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EF4335D5-9280-46CA-B764-F83CD3E296A0}"/>
              </a:ext>
            </a:extLst>
          </p:cNvPr>
          <p:cNvCxnSpPr>
            <a:cxnSpLocks/>
          </p:cNvCxnSpPr>
          <p:nvPr/>
        </p:nvCxnSpPr>
        <p:spPr>
          <a:xfrm>
            <a:off x="13630041" y="14673582"/>
            <a:ext cx="940642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A9153E9-2171-4140-A39B-456B7B707D7F}"/>
              </a:ext>
            </a:extLst>
          </p:cNvPr>
          <p:cNvSpPr/>
          <p:nvPr/>
        </p:nvSpPr>
        <p:spPr>
          <a:xfrm rot="10800000">
            <a:off x="0" y="0"/>
            <a:ext cx="12627902" cy="10186737"/>
          </a:xfrm>
          <a:prstGeom prst="rect">
            <a:avLst/>
          </a:prstGeom>
          <a:gradFill flip="none" rotWithShape="1">
            <a:gsLst>
              <a:gs pos="0">
                <a:schemeClr val="tx1">
                  <a:lumMod val="95000"/>
                  <a:lumOff val="5000"/>
                  <a:alpha val="47000"/>
                </a:schemeClr>
              </a:gs>
              <a:gs pos="100000">
                <a:schemeClr val="bg1">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23" name="Rectangle 22">
            <a:extLst>
              <a:ext uri="{FF2B5EF4-FFF2-40B4-BE49-F238E27FC236}">
                <a16:creationId xmlns:a16="http://schemas.microsoft.com/office/drawing/2014/main" id="{F7F3515A-2934-4030-A76E-5BA9687FC048}"/>
              </a:ext>
            </a:extLst>
          </p:cNvPr>
          <p:cNvSpPr/>
          <p:nvPr/>
        </p:nvSpPr>
        <p:spPr>
          <a:xfrm>
            <a:off x="13630040" y="14827411"/>
            <a:ext cx="9746009" cy="830997"/>
          </a:xfrm>
          <a:prstGeom prst="rect">
            <a:avLst/>
          </a:prstGeom>
        </p:spPr>
        <p:txBody>
          <a:bodyPr wrap="square">
            <a:spAutoFit/>
          </a:bodyPr>
          <a:lstStyle/>
          <a:p>
            <a:r>
              <a:rPr lang="en-US" sz="2400">
                <a:latin typeface="Century Gothic" panose="020B0502020202020204" pitchFamily="34" charset="0"/>
                <a:ea typeface="Times New Roman" panose="02020603050405020304" pitchFamily="18" charset="0"/>
                <a:cs typeface="Times New Roman" panose="02020603050405020304" pitchFamily="18" charset="0"/>
              </a:rPr>
              <a:t>Please contact your Outdoor Sportsman Group representative to review options for inclusion and participation.</a:t>
            </a:r>
          </a:p>
        </p:txBody>
      </p:sp>
      <p:pic>
        <p:nvPicPr>
          <p:cNvPr id="26" name="Picture 25" descr="A sign lit up at night&#10;&#10;Description automatically generated">
            <a:extLst>
              <a:ext uri="{FF2B5EF4-FFF2-40B4-BE49-F238E27FC236}">
                <a16:creationId xmlns:a16="http://schemas.microsoft.com/office/drawing/2014/main" id="{9D2A5DC5-13D6-4FED-890A-243EF06CA9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3587" y="14848069"/>
            <a:ext cx="3581084" cy="1038516"/>
          </a:xfrm>
          <a:prstGeom prst="rect">
            <a:avLst/>
          </a:prstGeom>
        </p:spPr>
      </p:pic>
      <p:sp>
        <p:nvSpPr>
          <p:cNvPr id="5" name="Rectangle 4">
            <a:extLst>
              <a:ext uri="{FF2B5EF4-FFF2-40B4-BE49-F238E27FC236}">
                <a16:creationId xmlns:a16="http://schemas.microsoft.com/office/drawing/2014/main" id="{E7396032-BC9C-45AD-8E3B-ABBD78D4447D}"/>
              </a:ext>
            </a:extLst>
          </p:cNvPr>
          <p:cNvSpPr/>
          <p:nvPr/>
        </p:nvSpPr>
        <p:spPr>
          <a:xfrm>
            <a:off x="0" y="0"/>
            <a:ext cx="13417732" cy="16255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7D9B5C-C26C-47C2-9E9E-5AD590FD9CE0}"/>
              </a:ext>
            </a:extLst>
          </p:cNvPr>
          <p:cNvSpPr/>
          <p:nvPr/>
        </p:nvSpPr>
        <p:spPr>
          <a:xfrm>
            <a:off x="13417732" y="1580619"/>
            <a:ext cx="14704079" cy="5509200"/>
          </a:xfrm>
          <a:prstGeom prst="rect">
            <a:avLst/>
          </a:prstGeom>
        </p:spPr>
        <p:txBody>
          <a:bodyPr wrap="square">
            <a:spAutoFit/>
          </a:bodyPr>
          <a:lstStyle/>
          <a:p>
            <a:pPr>
              <a:tabLst>
                <a:tab pos="3427730" algn="l"/>
              </a:tabLst>
            </a:pPr>
            <a:r>
              <a:rPr lang="en-US" sz="4800" b="1" dirty="0">
                <a:latin typeface="Open Sans"/>
                <a:ea typeface="Times New Roman" panose="02020603050405020304" pitchFamily="18" charset="0"/>
                <a:cs typeface="Times New Roman" panose="02020603050405020304" pitchFamily="18" charset="0"/>
              </a:rPr>
              <a:t>DIGITAL &amp; SOCIAL</a:t>
            </a:r>
            <a:r>
              <a:rPr lang="en-US" sz="4800" b="1" dirty="0">
                <a:latin typeface="Century Gothic" panose="020B0502020202020204" pitchFamily="34" charset="0"/>
                <a:ea typeface="Times New Roman" panose="02020603050405020304" pitchFamily="18" charset="0"/>
                <a:cs typeface="Times New Roman" panose="02020603050405020304" pitchFamily="18" charset="0"/>
              </a:rPr>
              <a:t>	</a:t>
            </a:r>
            <a:endParaRPr lang="en-US" sz="7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endParaRPr lang="en-US" sz="800" dirty="0">
              <a:latin typeface="Century Gothic" panose="020B0502020202020204" pitchFamily="34" charset="0"/>
              <a:ea typeface="Times New Roman" panose="02020603050405020304" pitchFamily="18" charset="0"/>
            </a:endParaRPr>
          </a:p>
          <a:p>
            <a:pPr marL="457200" indent="-457200">
              <a:buSzPct val="133000"/>
              <a:buFont typeface="Arial" panose="020B0604020202020204" pitchFamily="34" charset="0"/>
              <a:buChar char="•"/>
            </a:pPr>
            <a:r>
              <a:rPr lang="en-US" sz="3000" dirty="0">
                <a:latin typeface="Century Gothic" panose="020B0502020202020204" pitchFamily="34" charset="0"/>
                <a:ea typeface="Times New Roman" panose="02020603050405020304" pitchFamily="18" charset="0"/>
              </a:rPr>
              <a:t>We will also be producing well over a dozen how-to videos for our branded websites and YouTube channels on everything from choosing the right kayak for your fishing needs and water-type to effectively rigging it for your specific fishing requirements</a:t>
            </a:r>
            <a:r>
              <a:rPr lang="en-US" sz="3000" i="1" dirty="0">
                <a:latin typeface="Century Gothic" panose="020B0502020202020204" pitchFamily="34" charset="0"/>
                <a:ea typeface="Times New Roman" panose="02020603050405020304" pitchFamily="18" charset="0"/>
              </a:rPr>
              <a:t>. </a:t>
            </a:r>
            <a:r>
              <a:rPr lang="en-US" sz="3000" dirty="0">
                <a:latin typeface="Century Gothic" panose="020B0502020202020204" pitchFamily="34" charset="0"/>
                <a:ea typeface="Times New Roman" panose="02020603050405020304" pitchFamily="18" charset="0"/>
              </a:rPr>
              <a:t>These videos will be released regularly throughout the year.</a:t>
            </a:r>
          </a:p>
          <a:p>
            <a:pPr marL="457200" indent="-457200">
              <a:buSzPct val="133000"/>
              <a:buFont typeface="Arial" panose="020B0604020202020204" pitchFamily="34" charset="0"/>
              <a:buChar char="•"/>
            </a:pPr>
            <a:endParaRPr lang="en-US" sz="800" dirty="0">
              <a:latin typeface="Century Gothic" panose="020B0502020202020204" pitchFamily="34" charset="0"/>
              <a:ea typeface="Times New Roman" panose="02020603050405020304" pitchFamily="18" charset="0"/>
            </a:endParaRPr>
          </a:p>
          <a:p>
            <a:pPr marL="457200" indent="-457200">
              <a:buSzPct val="133000"/>
              <a:buFont typeface="Arial" panose="020B0604020202020204" pitchFamily="34" charset="0"/>
              <a:buChar char="•"/>
            </a:pPr>
            <a:r>
              <a:rPr lang="en-US" sz="3000" dirty="0">
                <a:latin typeface="Century Gothic" panose="020B0502020202020204" pitchFamily="34" charset="0"/>
                <a:ea typeface="Times New Roman" panose="02020603050405020304" pitchFamily="18" charset="0"/>
              </a:rPr>
              <a:t>A total of 32 specific social media outlets (Facebook, Instagram, YouTube, Twitter for all eight OSG fishing outlets) will be publishing a regular series of informational posts and promotions for our multimedia efforts and TV special throughout the first half of the year.</a:t>
            </a:r>
          </a:p>
          <a:p>
            <a:pPr marL="457200"/>
            <a:r>
              <a:rPr lang="en-US" dirty="0">
                <a:latin typeface="Century Gothic" panose="020B0502020202020204" pitchFamily="34" charset="0"/>
                <a:ea typeface="Times New Roman" panose="02020603050405020304" pitchFamily="18" charset="0"/>
              </a:rPr>
              <a:t> </a:t>
            </a:r>
          </a:p>
        </p:txBody>
      </p:sp>
      <p:sp>
        <p:nvSpPr>
          <p:cNvPr id="12" name="Rectangle 11">
            <a:extLst>
              <a:ext uri="{FF2B5EF4-FFF2-40B4-BE49-F238E27FC236}">
                <a16:creationId xmlns:a16="http://schemas.microsoft.com/office/drawing/2014/main" id="{04913C2D-570E-478C-A583-5197B98D789E}"/>
              </a:ext>
            </a:extLst>
          </p:cNvPr>
          <p:cNvSpPr/>
          <p:nvPr/>
        </p:nvSpPr>
        <p:spPr>
          <a:xfrm>
            <a:off x="16259232" y="462743"/>
            <a:ext cx="12649196" cy="584775"/>
          </a:xfrm>
          <a:prstGeom prst="rect">
            <a:avLst/>
          </a:prstGeom>
          <a:solidFill>
            <a:schemeClr val="accent4"/>
          </a:solidFill>
          <a:ln w="38100">
            <a:solidFill>
              <a:srgbClr val="FFC000"/>
            </a:solidFill>
          </a:ln>
        </p:spPr>
        <p:txBody>
          <a:bodyPr wrap="square">
            <a:spAutoFit/>
          </a:bodyPr>
          <a:lstStyle/>
          <a:p>
            <a:r>
              <a:rPr lang="en-US" sz="3200" b="1" dirty="0">
                <a:latin typeface="Century Gothic" panose="020B0502020202020204" pitchFamily="34" charset="0"/>
                <a:ea typeface="Times New Roman" panose="02020603050405020304" pitchFamily="18" charset="0"/>
                <a:cs typeface="Times New Roman" panose="02020603050405020304" pitchFamily="18" charset="0"/>
              </a:rPr>
              <a:t> </a:t>
            </a:r>
            <a:r>
              <a:rPr lang="en-US" sz="3200" b="1" dirty="0">
                <a:latin typeface="Century Gothic" panose="020B0502020202020204" pitchFamily="34" charset="0"/>
                <a:ea typeface="Times New Roman" panose="02020603050405020304" pitchFamily="18" charset="0"/>
                <a:cs typeface="Aharoni" panose="02010803020104030203" pitchFamily="2" charset="-79"/>
              </a:rPr>
              <a:t>   2022 | OSG </a:t>
            </a:r>
            <a:r>
              <a:rPr lang="en-US" sz="3200" b="1" spc="-150" dirty="0">
                <a:latin typeface="Century Gothic" panose="020B0502020202020204" pitchFamily="34" charset="0"/>
                <a:ea typeface="Times New Roman" panose="02020603050405020304" pitchFamily="18" charset="0"/>
                <a:cs typeface="Aharoni" panose="02010803020104030203" pitchFamily="2" charset="-79"/>
              </a:rPr>
              <a:t>KAYAK</a:t>
            </a:r>
            <a:r>
              <a:rPr lang="en-US" sz="3200" b="1" dirty="0">
                <a:latin typeface="Century Gothic" panose="020B0502020202020204" pitchFamily="34" charset="0"/>
                <a:ea typeface="Times New Roman" panose="02020603050405020304" pitchFamily="18" charset="0"/>
                <a:cs typeface="Aharoni" panose="02010803020104030203" pitchFamily="2" charset="-79"/>
              </a:rPr>
              <a:t> FISHING MULTIMEDIA GROWTH INITIATIVE</a:t>
            </a:r>
          </a:p>
        </p:txBody>
      </p:sp>
      <p:sp>
        <p:nvSpPr>
          <p:cNvPr id="17" name="Frame 16">
            <a:extLst>
              <a:ext uri="{FF2B5EF4-FFF2-40B4-BE49-F238E27FC236}">
                <a16:creationId xmlns:a16="http://schemas.microsoft.com/office/drawing/2014/main" id="{D399CDF7-1D5D-44D6-8887-B15407E2BAF4}"/>
              </a:ext>
            </a:extLst>
          </p:cNvPr>
          <p:cNvSpPr/>
          <p:nvPr/>
        </p:nvSpPr>
        <p:spPr>
          <a:xfrm>
            <a:off x="3031139" y="1850456"/>
            <a:ext cx="6286434" cy="4582952"/>
          </a:xfrm>
          <a:prstGeom prst="frame">
            <a:avLst>
              <a:gd name="adj1" fmla="val 1855"/>
            </a:avLst>
          </a:prstGeom>
          <a:solidFill>
            <a:srgbClr val="FFC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8" name="Picture 17">
            <a:extLst>
              <a:ext uri="{FF2B5EF4-FFF2-40B4-BE49-F238E27FC236}">
                <a16:creationId xmlns:a16="http://schemas.microsoft.com/office/drawing/2014/main" id="{9BE97755-8A08-4B93-87AD-AC954DCCCD6B}"/>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322000"/>
                    </a14:imgEffect>
                    <a14:imgEffect>
                      <a14:brightnessContrast bright="-3000"/>
                    </a14:imgEffect>
                  </a14:imgLayer>
                </a14:imgProps>
              </a:ext>
              <a:ext uri="{28A0092B-C50C-407E-A947-70E740481C1C}">
                <a14:useLocalDpi xmlns:a14="http://schemas.microsoft.com/office/drawing/2010/main" val="0"/>
              </a:ext>
            </a:extLst>
          </a:blip>
          <a:srcRect l="19038" t="30972" r="19336" b="25265"/>
          <a:stretch/>
        </p:blipFill>
        <p:spPr>
          <a:xfrm>
            <a:off x="2947582" y="2173521"/>
            <a:ext cx="6453547" cy="4582952"/>
          </a:xfrm>
          <a:prstGeom prst="rect">
            <a:avLst/>
          </a:prstGeom>
        </p:spPr>
      </p:pic>
      <p:sp>
        <p:nvSpPr>
          <p:cNvPr id="3" name="TextBox 2">
            <a:extLst>
              <a:ext uri="{FF2B5EF4-FFF2-40B4-BE49-F238E27FC236}">
                <a16:creationId xmlns:a16="http://schemas.microsoft.com/office/drawing/2014/main" id="{366DDAB6-357D-4561-B893-EEA5B7F33E10}"/>
              </a:ext>
            </a:extLst>
          </p:cNvPr>
          <p:cNvSpPr txBox="1"/>
          <p:nvPr/>
        </p:nvSpPr>
        <p:spPr>
          <a:xfrm>
            <a:off x="14449425" y="8462170"/>
            <a:ext cx="9406421" cy="1754326"/>
          </a:xfrm>
          <a:prstGeom prst="rect">
            <a:avLst/>
          </a:prstGeom>
          <a:noFill/>
        </p:spPr>
        <p:txBody>
          <a:bodyPr wrap="square" rtlCol="0">
            <a:spAutoFit/>
          </a:bodyPr>
          <a:lstStyle/>
          <a:p>
            <a:r>
              <a:rPr lang="en-US" sz="5400" dirty="0">
                <a:highlight>
                  <a:srgbClr val="FF00FF"/>
                </a:highlight>
              </a:rPr>
              <a:t>Need images from YouTube pages of reviews</a:t>
            </a:r>
          </a:p>
        </p:txBody>
      </p:sp>
      <p:pic>
        <p:nvPicPr>
          <p:cNvPr id="7" name="Picture 6">
            <a:extLst>
              <a:ext uri="{FF2B5EF4-FFF2-40B4-BE49-F238E27FC236}">
                <a16:creationId xmlns:a16="http://schemas.microsoft.com/office/drawing/2014/main" id="{DFBE5363-FDE4-44D2-88AA-ECEC44869999}"/>
              </a:ext>
            </a:extLst>
          </p:cNvPr>
          <p:cNvPicPr>
            <a:picLocks noChangeAspect="1"/>
          </p:cNvPicPr>
          <p:nvPr/>
        </p:nvPicPr>
        <p:blipFill rotWithShape="1">
          <a:blip r:embed="rId9"/>
          <a:srcRect l="1115" t="11655" r="4634" b="7235"/>
          <a:stretch/>
        </p:blipFill>
        <p:spPr>
          <a:xfrm>
            <a:off x="13630040" y="7235446"/>
            <a:ext cx="14704079" cy="7118022"/>
          </a:xfrm>
          <a:prstGeom prst="rect">
            <a:avLst/>
          </a:prstGeom>
        </p:spPr>
      </p:pic>
      <p:sp>
        <p:nvSpPr>
          <p:cNvPr id="20" name="TextBox 19">
            <a:extLst>
              <a:ext uri="{FF2B5EF4-FFF2-40B4-BE49-F238E27FC236}">
                <a16:creationId xmlns:a16="http://schemas.microsoft.com/office/drawing/2014/main" id="{EACC86B2-2274-4FB3-8C46-7C4E693F7596}"/>
              </a:ext>
            </a:extLst>
          </p:cNvPr>
          <p:cNvSpPr txBox="1"/>
          <p:nvPr/>
        </p:nvSpPr>
        <p:spPr>
          <a:xfrm>
            <a:off x="3159449" y="6892510"/>
            <a:ext cx="6002780" cy="2585323"/>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Open Sans"/>
                <a:cs typeface="Times New Roman" panose="02020603050405020304" pitchFamily="18" charset="0"/>
              </a:rPr>
              <a:t>A Success Guide For New Kayak Anglers</a:t>
            </a:r>
          </a:p>
        </p:txBody>
      </p:sp>
    </p:spTree>
    <p:extLst>
      <p:ext uri="{BB962C8B-B14F-4D97-AF65-F5344CB8AC3E}">
        <p14:creationId xmlns:p14="http://schemas.microsoft.com/office/powerpoint/2010/main" val="923158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388CCA-E6EB-4C5C-9161-BAAD99EC4489}"/>
              </a:ext>
              <a:ext uri="{C183D7F6-B498-43B3-948B-1728B52AA6E4}">
                <adec:decorative xmlns:adec="http://schemas.microsoft.com/office/drawing/2017/decorative" val="1"/>
              </a:ext>
            </a:extLst>
          </p:cNvPr>
          <p:cNvPicPr>
            <a:picLocks noChangeAspect="1"/>
          </p:cNvPicPr>
          <p:nvPr/>
        </p:nvPicPr>
        <p:blipFill>
          <a:blip r:embed="rId3">
            <a:grayscl/>
            <a:alphaModFix amt="20000"/>
            <a:extLst>
              <a:ext uri="{BEBA8EAE-BF5A-486C-A8C5-ECC9F3942E4B}">
                <a14:imgProps xmlns:a14="http://schemas.microsoft.com/office/drawing/2010/main">
                  <a14:imgLayer r:embed="rId4">
                    <a14:imgEffect>
                      <a14:colorTemperature colorTemp="5623"/>
                    </a14:imgEffect>
                  </a14:imgLayer>
                </a14:imgProps>
              </a:ext>
              <a:ext uri="{28A0092B-C50C-407E-A947-70E740481C1C}">
                <a14:useLocalDpi xmlns:a14="http://schemas.microsoft.com/office/drawing/2010/main" val="0"/>
              </a:ext>
            </a:extLst>
          </a:blip>
          <a:stretch>
            <a:fillRect/>
          </a:stretch>
        </p:blipFill>
        <p:spPr>
          <a:xfrm rot="5400000">
            <a:off x="17243010" y="4122946"/>
            <a:ext cx="16373907" cy="8128015"/>
          </a:xfrm>
          <a:prstGeom prst="rect">
            <a:avLst/>
          </a:prstGeom>
        </p:spPr>
      </p:pic>
      <p:pic>
        <p:nvPicPr>
          <p:cNvPr id="17" name="Picture 2">
            <a:extLst>
              <a:ext uri="{FF2B5EF4-FFF2-40B4-BE49-F238E27FC236}">
                <a16:creationId xmlns:a16="http://schemas.microsoft.com/office/drawing/2014/main" id="{779ED3AC-EF2D-497E-84EC-E3F66272D3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99" t="19379" r="29327" b="1"/>
          <a:stretch/>
        </p:blipFill>
        <p:spPr bwMode="auto">
          <a:xfrm>
            <a:off x="0" y="1"/>
            <a:ext cx="17782674" cy="16255992"/>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DBA4F61-F2C5-4926-ABAB-8DDE1F5AE462}"/>
              </a:ext>
            </a:extLst>
          </p:cNvPr>
          <p:cNvSpPr/>
          <p:nvPr/>
        </p:nvSpPr>
        <p:spPr>
          <a:xfrm>
            <a:off x="4932947" y="-2231"/>
            <a:ext cx="12849727" cy="16256000"/>
          </a:xfrm>
          <a:prstGeom prst="rect">
            <a:avLst/>
          </a:prstGeom>
          <a:gradFill flip="none" rotWithShape="1">
            <a:gsLst>
              <a:gs pos="22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CCF478-94BC-4EC7-8A77-2509C5AF680C}"/>
              </a:ext>
            </a:extLst>
          </p:cNvPr>
          <p:cNvSpPr/>
          <p:nvPr/>
        </p:nvSpPr>
        <p:spPr>
          <a:xfrm>
            <a:off x="10881360" y="7819607"/>
            <a:ext cx="17189972" cy="6555641"/>
          </a:xfrm>
          <a:prstGeom prst="rect">
            <a:avLst/>
          </a:prstGeom>
        </p:spPr>
        <p:txBody>
          <a:bodyPr wrap="square" lIns="91440" tIns="45720" rIns="91440" bIns="45720" anchor="t">
            <a:spAutoFit/>
          </a:bodyPr>
          <a:lstStyle/>
          <a:p>
            <a:pPr algn="ctr"/>
            <a:endParaRPr lang="en-US" sz="3000" dirty="0">
              <a:highlight>
                <a:srgbClr val="FFFF00"/>
              </a:highlight>
              <a:latin typeface="Century Gothic" panose="020B0502020202020204" pitchFamily="34" charset="0"/>
              <a:ea typeface="Times New Roman" panose="02020603050405020304" pitchFamily="18" charset="0"/>
              <a:cs typeface="Times New Roman" panose="02020603050405020304" pitchFamily="18" charset="0"/>
            </a:endParaRPr>
          </a:p>
          <a:p>
            <a:r>
              <a:rPr lang="en-US" sz="3000" dirty="0">
                <a:latin typeface="Century Gothic"/>
                <a:ea typeface="Times New Roman" panose="02020603050405020304" pitchFamily="18" charset="0"/>
                <a:cs typeface="Times New Roman"/>
              </a:rPr>
              <a:t>Outdoor Sportsman Group’s </a:t>
            </a:r>
            <a:r>
              <a:rPr lang="en-US" sz="3000" b="1" i="1" dirty="0">
                <a:latin typeface="Century Gothic"/>
                <a:ea typeface="Times New Roman" panose="02020603050405020304" pitchFamily="18" charset="0"/>
                <a:cs typeface="Times New Roman"/>
              </a:rPr>
              <a:t>KAYAK FISHING FUN </a:t>
            </a:r>
            <a:r>
              <a:rPr lang="en-US" sz="3000" dirty="0">
                <a:latin typeface="Century Gothic"/>
                <a:ea typeface="Times New Roman" panose="02020603050405020304" pitchFamily="18" charset="0"/>
                <a:cs typeface="Times New Roman"/>
              </a:rPr>
              <a:t>multimedia initiative</a:t>
            </a:r>
            <a:r>
              <a:rPr lang="en-US" sz="3000" b="1" i="1" dirty="0">
                <a:latin typeface="Century Gothic"/>
                <a:ea typeface="Times New Roman" panose="02020603050405020304" pitchFamily="18" charset="0"/>
                <a:cs typeface="Times New Roman"/>
              </a:rPr>
              <a:t> </a:t>
            </a:r>
            <a:r>
              <a:rPr lang="en-US" sz="3000" dirty="0">
                <a:latin typeface="Century Gothic"/>
                <a:ea typeface="Times New Roman" panose="02020603050405020304" pitchFamily="18" charset="0"/>
                <a:cs typeface="Times New Roman"/>
              </a:rPr>
              <a:t>will launch Season 2 in April of 2022. Our goal with this year’s program is to </a:t>
            </a:r>
            <a:r>
              <a:rPr lang="en-US" sz="3000" b="1" i="1" dirty="0">
                <a:latin typeface="Century Gothic"/>
                <a:ea typeface="Times New Roman" panose="02020603050405020304" pitchFamily="18" charset="0"/>
                <a:cs typeface="Times New Roman"/>
              </a:rPr>
              <a:t>maintain the demand created in 2021 of new buyers, and to educate and teach new kayak and canoe owners how to get the most out of their hull investment through smart and creative rigging and outfitting. </a:t>
            </a:r>
            <a:r>
              <a:rPr lang="en-US" sz="3000" dirty="0">
                <a:latin typeface="Century Gothic"/>
                <a:ea typeface="Times New Roman" panose="02020603050405020304" pitchFamily="18" charset="0"/>
                <a:cs typeface="Times New Roman"/>
              </a:rPr>
              <a:t>After helping consumers find their perfect kayak, we will be educating all the recent buyers of kayaks and canoes on how to operate and rig their boats for optimal performance, safety and success on the water.</a:t>
            </a:r>
            <a:r>
              <a:rPr lang="en-US" sz="3000" i="1" dirty="0">
                <a:latin typeface="Century Gothic"/>
                <a:ea typeface="Times New Roman" panose="02020603050405020304" pitchFamily="18" charset="0"/>
                <a:cs typeface="Times New Roman"/>
              </a:rPr>
              <a:t> </a:t>
            </a:r>
            <a:r>
              <a:rPr lang="en-US" sz="3000" dirty="0">
                <a:latin typeface="Century Gothic"/>
                <a:ea typeface="Times New Roman" panose="02020603050405020304" pitchFamily="18" charset="0"/>
                <a:cs typeface="Times New Roman"/>
              </a:rPr>
              <a:t>To inform this new audience of prospects, we will be utilizing every media asset we own.</a:t>
            </a:r>
          </a:p>
          <a:p>
            <a:endParaRPr lang="en-US" sz="3000" dirty="0">
              <a:latin typeface="Century Gothic" panose="020B0502020202020204" pitchFamily="34" charset="0"/>
              <a:ea typeface="Times New Roman" panose="02020603050405020304" pitchFamily="18" charset="0"/>
              <a:cs typeface="Times New Roman" panose="02020603050405020304" pitchFamily="18" charset="0"/>
            </a:endParaRPr>
          </a:p>
          <a:p>
            <a:r>
              <a:rPr lang="en-US" sz="3000" dirty="0">
                <a:latin typeface="Century Gothic"/>
                <a:ea typeface="Times New Roman" panose="02020603050405020304" pitchFamily="18" charset="0"/>
                <a:cs typeface="Times New Roman"/>
              </a:rPr>
              <a:t>A Lot of future sales have been pulled forward into 2021 – this comprehensive program will help maintain growth of new participants in 2022 and beyond, and we look forward to helping you grow your brand’s market share with it!</a:t>
            </a:r>
          </a:p>
          <a:p>
            <a:endParaRPr lang="en-US" sz="30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CDCAA2D-CA1D-4A1A-8C16-ABAB408706A3}"/>
              </a:ext>
            </a:extLst>
          </p:cNvPr>
          <p:cNvSpPr/>
          <p:nvPr/>
        </p:nvSpPr>
        <p:spPr>
          <a:xfrm>
            <a:off x="13032109" y="6283960"/>
            <a:ext cx="14189362" cy="1938992"/>
          </a:xfrm>
          <a:prstGeom prst="rect">
            <a:avLst/>
          </a:prstGeom>
        </p:spPr>
        <p:txBody>
          <a:bodyPr wrap="square" lIns="91440" tIns="45720" rIns="91440" bIns="45720" anchor="t">
            <a:spAutoFit/>
          </a:bodyPr>
          <a:lstStyle/>
          <a:p>
            <a:r>
              <a:rPr lang="en-US" sz="6000" b="1" spc="-150" dirty="0">
                <a:latin typeface="Open Sans" panose="020B0606030504020204"/>
                <a:ea typeface="Times New Roman" panose="02020603050405020304" pitchFamily="18" charset="0"/>
                <a:cs typeface="Aharoni"/>
              </a:rPr>
              <a:t>2022 MULTIMEDIA </a:t>
            </a:r>
            <a:r>
              <a:rPr lang="en-US" sz="6000" b="1" spc="-150" dirty="0">
                <a:solidFill>
                  <a:srgbClr val="FF0000"/>
                </a:solidFill>
                <a:latin typeface="Open Sans" panose="020B0606030504020204"/>
                <a:ea typeface="Times New Roman" panose="02020603050405020304" pitchFamily="18" charset="0"/>
                <a:cs typeface="Aharoni"/>
              </a:rPr>
              <a:t>GROWTH</a:t>
            </a:r>
            <a:r>
              <a:rPr lang="en-US" sz="6000" b="1" spc="-150" dirty="0">
                <a:latin typeface="Open Sans" panose="020B0606030504020204"/>
                <a:ea typeface="Times New Roman" panose="02020603050405020304" pitchFamily="18" charset="0"/>
                <a:cs typeface="Aharoni"/>
              </a:rPr>
              <a:t> </a:t>
            </a:r>
            <a:r>
              <a:rPr lang="en-US" sz="6000" b="1" spc="-150" dirty="0">
                <a:solidFill>
                  <a:srgbClr val="FF0000"/>
                </a:solidFill>
                <a:latin typeface="Open Sans" panose="020B0606030504020204"/>
                <a:cs typeface="Aharoni"/>
              </a:rPr>
              <a:t>&amp; EDUCATION</a:t>
            </a:r>
            <a:r>
              <a:rPr lang="en-US" sz="6000" b="1" spc="-150" dirty="0">
                <a:latin typeface="Open Sans" panose="020B0606030504020204"/>
                <a:ea typeface="Times New Roman" panose="02020603050405020304" pitchFamily="18" charset="0"/>
                <a:cs typeface="Aharoni"/>
              </a:rPr>
              <a:t> INITIATIVE</a:t>
            </a:r>
            <a:endParaRPr lang="en-US" sz="6000" b="1" spc="-150" dirty="0">
              <a:latin typeface="Open Sans" panose="020B0606030504020204"/>
              <a:ea typeface="Times New Roman" panose="02020603050405020304" pitchFamily="18" charset="0"/>
              <a:cs typeface="Aharoni" panose="02010803020104030203" pitchFamily="2" charset="-79"/>
            </a:endParaRPr>
          </a:p>
        </p:txBody>
      </p:sp>
      <p:cxnSp>
        <p:nvCxnSpPr>
          <p:cNvPr id="3" name="Straight Connector 2">
            <a:extLst>
              <a:ext uri="{FF2B5EF4-FFF2-40B4-BE49-F238E27FC236}">
                <a16:creationId xmlns:a16="http://schemas.microsoft.com/office/drawing/2014/main" id="{50969967-CD10-4F8A-B327-177BEEA25404}"/>
              </a:ext>
            </a:extLst>
          </p:cNvPr>
          <p:cNvCxnSpPr>
            <a:cxnSpLocks/>
          </p:cNvCxnSpPr>
          <p:nvPr/>
        </p:nvCxnSpPr>
        <p:spPr>
          <a:xfrm>
            <a:off x="10881360" y="14466688"/>
            <a:ext cx="828575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37B95A97-5AB8-4481-B2CF-669053E1FAE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3000"/>
                    </a14:imgEffect>
                  </a14:imgLayer>
                </a14:imgProps>
              </a:ext>
              <a:ext uri="{28A0092B-C50C-407E-A947-70E740481C1C}">
                <a14:useLocalDpi xmlns:a14="http://schemas.microsoft.com/office/drawing/2010/main" val="0"/>
              </a:ext>
            </a:extLst>
          </a:blip>
          <a:srcRect l="19038" t="30972" r="19336" b="25265"/>
          <a:stretch/>
        </p:blipFill>
        <p:spPr>
          <a:xfrm rot="21130678">
            <a:off x="11649943" y="642381"/>
            <a:ext cx="7824136" cy="5556268"/>
          </a:xfrm>
          <a:prstGeom prst="rect">
            <a:avLst/>
          </a:prstGeom>
        </p:spPr>
      </p:pic>
      <p:sp>
        <p:nvSpPr>
          <p:cNvPr id="12" name="Rectangle 11">
            <a:extLst>
              <a:ext uri="{FF2B5EF4-FFF2-40B4-BE49-F238E27FC236}">
                <a16:creationId xmlns:a16="http://schemas.microsoft.com/office/drawing/2014/main" id="{5DACE27A-32AF-47A7-9732-CA28D2961DD1}"/>
              </a:ext>
            </a:extLst>
          </p:cNvPr>
          <p:cNvSpPr/>
          <p:nvPr/>
        </p:nvSpPr>
        <p:spPr>
          <a:xfrm>
            <a:off x="10845351" y="14723527"/>
            <a:ext cx="8285758" cy="671632"/>
          </a:xfrm>
          <a:prstGeom prst="rect">
            <a:avLst/>
          </a:prstGeom>
        </p:spPr>
        <p:txBody>
          <a:bodyPr wrap="square">
            <a:spAutoFit/>
          </a:bodyPr>
          <a:lstStyle/>
          <a:p>
            <a:r>
              <a:rPr lang="en-US" dirty="0">
                <a:latin typeface="Century Gothic" panose="020B0502020202020204" pitchFamily="34" charset="0"/>
                <a:ea typeface="Times New Roman" panose="02020603050405020304" pitchFamily="18" charset="0"/>
                <a:cs typeface="Times New Roman" panose="02020603050405020304" pitchFamily="18" charset="0"/>
              </a:rPr>
              <a:t>Please contact your Outdoor Sportsman Group representative to review options for inclusion and participation.</a:t>
            </a:r>
          </a:p>
        </p:txBody>
      </p:sp>
      <p:pic>
        <p:nvPicPr>
          <p:cNvPr id="6" name="Picture 5" descr="A sign lit up at night&#10;&#10;Description automatically generated">
            <a:extLst>
              <a:ext uri="{FF2B5EF4-FFF2-40B4-BE49-F238E27FC236}">
                <a16:creationId xmlns:a16="http://schemas.microsoft.com/office/drawing/2014/main" id="{03064C56-1360-478D-957F-1D6FC5780E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76018" y="14613609"/>
            <a:ext cx="3581084" cy="1038516"/>
          </a:xfrm>
          <a:prstGeom prst="rect">
            <a:avLst/>
          </a:prstGeom>
        </p:spPr>
      </p:pic>
      <p:sp>
        <p:nvSpPr>
          <p:cNvPr id="2" name="TextBox 1">
            <a:extLst>
              <a:ext uri="{FF2B5EF4-FFF2-40B4-BE49-F238E27FC236}">
                <a16:creationId xmlns:a16="http://schemas.microsoft.com/office/drawing/2014/main" id="{AD924FB4-F6FA-4267-966F-FBB6F1FFC54B}"/>
              </a:ext>
            </a:extLst>
          </p:cNvPr>
          <p:cNvSpPr txBox="1"/>
          <p:nvPr/>
        </p:nvSpPr>
        <p:spPr>
          <a:xfrm>
            <a:off x="21991320" y="1880752"/>
            <a:ext cx="5765782" cy="707886"/>
          </a:xfrm>
          <a:prstGeom prst="rect">
            <a:avLst/>
          </a:prstGeom>
          <a:noFill/>
        </p:spPr>
        <p:txBody>
          <a:bodyPr wrap="square" rtlCol="0">
            <a:spAutoFit/>
          </a:bodyPr>
          <a:lstStyle/>
          <a:p>
            <a:r>
              <a:rPr lang="en-US" sz="4000" dirty="0">
                <a:highlight>
                  <a:srgbClr val="FF00FF"/>
                </a:highlight>
              </a:rPr>
              <a:t>NEED NEW IMAGE</a:t>
            </a:r>
          </a:p>
        </p:txBody>
      </p:sp>
    </p:spTree>
    <p:extLst>
      <p:ext uri="{BB962C8B-B14F-4D97-AF65-F5344CB8AC3E}">
        <p14:creationId xmlns:p14="http://schemas.microsoft.com/office/powerpoint/2010/main" val="2231507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CF7B30-B1B9-4D16-A751-F9ACF2D17073}"/>
              </a:ext>
            </a:extLst>
          </p:cNvPr>
          <p:cNvPicPr>
            <a:picLocks noChangeAspect="1"/>
          </p:cNvPicPr>
          <p:nvPr/>
        </p:nvPicPr>
        <p:blipFill rotWithShape="1">
          <a:blip r:embed="rId3">
            <a:extLst>
              <a:ext uri="{28A0092B-C50C-407E-A947-70E740481C1C}">
                <a14:useLocalDpi xmlns:a14="http://schemas.microsoft.com/office/drawing/2010/main" val="0"/>
              </a:ext>
            </a:extLst>
          </a:blip>
          <a:srcRect l="5720" t="22027" r="34225"/>
          <a:stretch/>
        </p:blipFill>
        <p:spPr>
          <a:xfrm>
            <a:off x="0" y="0"/>
            <a:ext cx="18781295" cy="16256000"/>
          </a:xfrm>
          <a:prstGeom prst="rect">
            <a:avLst/>
          </a:prstGeom>
        </p:spPr>
      </p:pic>
      <p:pic>
        <p:nvPicPr>
          <p:cNvPr id="5" name="Picture 4">
            <a:extLst>
              <a:ext uri="{FF2B5EF4-FFF2-40B4-BE49-F238E27FC236}">
                <a16:creationId xmlns:a16="http://schemas.microsoft.com/office/drawing/2014/main" id="{07388CCA-E6EB-4C5C-9161-BAAD99EC4489}"/>
              </a:ext>
              <a:ext uri="{C183D7F6-B498-43B3-948B-1728B52AA6E4}">
                <adec:decorative xmlns:adec="http://schemas.microsoft.com/office/drawing/2017/decorative" val="1"/>
              </a:ext>
            </a:extLst>
          </p:cNvPr>
          <p:cNvPicPr>
            <a:picLocks noChangeAspect="1"/>
          </p:cNvPicPr>
          <p:nvPr/>
        </p:nvPicPr>
        <p:blipFill>
          <a:blip r:embed="rId4">
            <a:grayscl/>
            <a:alphaModFix amt="20000"/>
            <a:extLst>
              <a:ext uri="{BEBA8EAE-BF5A-486C-A8C5-ECC9F3942E4B}">
                <a14:imgProps xmlns:a14="http://schemas.microsoft.com/office/drawing/2010/main">
                  <a14:imgLayer r:embed="rId5">
                    <a14:imgEffect>
                      <a14:colorTemperature colorTemp="5623"/>
                    </a14:imgEffect>
                  </a14:imgLayer>
                </a14:imgProps>
              </a:ext>
              <a:ext uri="{28A0092B-C50C-407E-A947-70E740481C1C}">
                <a14:useLocalDpi xmlns:a14="http://schemas.microsoft.com/office/drawing/2010/main" val="0"/>
              </a:ext>
            </a:extLst>
          </a:blip>
          <a:stretch>
            <a:fillRect/>
          </a:stretch>
        </p:blipFill>
        <p:spPr>
          <a:xfrm rot="5400000">
            <a:off x="17243010" y="4122946"/>
            <a:ext cx="16373907" cy="8128015"/>
          </a:xfrm>
          <a:prstGeom prst="rect">
            <a:avLst/>
          </a:prstGeom>
        </p:spPr>
      </p:pic>
      <p:sp>
        <p:nvSpPr>
          <p:cNvPr id="4" name="Rectangle 3">
            <a:extLst>
              <a:ext uri="{FF2B5EF4-FFF2-40B4-BE49-F238E27FC236}">
                <a16:creationId xmlns:a16="http://schemas.microsoft.com/office/drawing/2014/main" id="{3DBA4F61-F2C5-4926-ABAB-8DDE1F5AE462}"/>
              </a:ext>
            </a:extLst>
          </p:cNvPr>
          <p:cNvSpPr/>
          <p:nvPr/>
        </p:nvSpPr>
        <p:spPr>
          <a:xfrm>
            <a:off x="5842671" y="0"/>
            <a:ext cx="13119097" cy="16256000"/>
          </a:xfrm>
          <a:prstGeom prst="rect">
            <a:avLst/>
          </a:prstGeom>
          <a:gradFill flip="none" rotWithShape="1">
            <a:gsLst>
              <a:gs pos="22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CCF478-94BC-4EC7-8A77-2509C5AF680C}"/>
              </a:ext>
            </a:extLst>
          </p:cNvPr>
          <p:cNvSpPr/>
          <p:nvPr/>
        </p:nvSpPr>
        <p:spPr>
          <a:xfrm>
            <a:off x="10881360" y="7819607"/>
            <a:ext cx="17189972" cy="6555641"/>
          </a:xfrm>
          <a:prstGeom prst="rect">
            <a:avLst/>
          </a:prstGeom>
        </p:spPr>
        <p:txBody>
          <a:bodyPr wrap="square" lIns="91440" tIns="45720" rIns="91440" bIns="45720" anchor="t">
            <a:spAutoFit/>
          </a:bodyPr>
          <a:lstStyle/>
          <a:p>
            <a:pPr algn="ctr"/>
            <a:endParaRPr lang="en-US" sz="3000" dirty="0">
              <a:highlight>
                <a:srgbClr val="FFFF00"/>
              </a:highlight>
              <a:latin typeface="Century Gothic" panose="020B0502020202020204" pitchFamily="34" charset="0"/>
              <a:ea typeface="Times New Roman" panose="02020603050405020304" pitchFamily="18" charset="0"/>
              <a:cs typeface="Times New Roman" panose="02020603050405020304" pitchFamily="18" charset="0"/>
            </a:endParaRPr>
          </a:p>
          <a:p>
            <a:r>
              <a:rPr lang="en-US" sz="3000" dirty="0">
                <a:latin typeface="Century Gothic"/>
                <a:ea typeface="Times New Roman" panose="02020603050405020304" pitchFamily="18" charset="0"/>
                <a:cs typeface="Times New Roman"/>
              </a:rPr>
              <a:t>Outdoor Sportsman Group’s </a:t>
            </a:r>
            <a:r>
              <a:rPr lang="en-US" sz="3000" b="1" i="1" dirty="0">
                <a:latin typeface="Century Gothic"/>
                <a:ea typeface="Times New Roman" panose="02020603050405020304" pitchFamily="18" charset="0"/>
                <a:cs typeface="Times New Roman"/>
              </a:rPr>
              <a:t>KAYAK FISHING FUN </a:t>
            </a:r>
            <a:r>
              <a:rPr lang="en-US" sz="3000" dirty="0">
                <a:latin typeface="Century Gothic"/>
                <a:ea typeface="Times New Roman" panose="02020603050405020304" pitchFamily="18" charset="0"/>
                <a:cs typeface="Times New Roman"/>
              </a:rPr>
              <a:t>multimedia initiative</a:t>
            </a:r>
            <a:r>
              <a:rPr lang="en-US" sz="3000" b="1" i="1" dirty="0">
                <a:latin typeface="Century Gothic"/>
                <a:ea typeface="Times New Roman" panose="02020603050405020304" pitchFamily="18" charset="0"/>
                <a:cs typeface="Times New Roman"/>
              </a:rPr>
              <a:t> </a:t>
            </a:r>
            <a:r>
              <a:rPr lang="en-US" sz="3000" dirty="0">
                <a:latin typeface="Century Gothic"/>
                <a:ea typeface="Times New Roman" panose="02020603050405020304" pitchFamily="18" charset="0"/>
                <a:cs typeface="Times New Roman"/>
              </a:rPr>
              <a:t>will launch Season 2 in April of 2022. Our goal with this year’s program is to </a:t>
            </a:r>
            <a:r>
              <a:rPr lang="en-US" sz="3000" b="1" i="1" dirty="0">
                <a:latin typeface="Century Gothic"/>
                <a:ea typeface="Times New Roman" panose="02020603050405020304" pitchFamily="18" charset="0"/>
                <a:cs typeface="Times New Roman"/>
              </a:rPr>
              <a:t>maintain the demand created in 2021 of new buyers, and to educate and teach new kayak and canoe owners how to get the most out of their hull investment through smart and creative rigging and outfitting. </a:t>
            </a:r>
            <a:r>
              <a:rPr lang="en-US" sz="3000" dirty="0">
                <a:latin typeface="Century Gothic"/>
                <a:ea typeface="Times New Roman" panose="02020603050405020304" pitchFamily="18" charset="0"/>
                <a:cs typeface="Times New Roman"/>
              </a:rPr>
              <a:t>After helping consumers find their perfect kayak, we will be educating all the recent buyers of kayaks and canoes on how to operate and rig their boats for optimal performance, safety and success on the water.</a:t>
            </a:r>
            <a:r>
              <a:rPr lang="en-US" sz="3000" i="1" dirty="0">
                <a:latin typeface="Century Gothic"/>
                <a:ea typeface="Times New Roman" panose="02020603050405020304" pitchFamily="18" charset="0"/>
                <a:cs typeface="Times New Roman"/>
              </a:rPr>
              <a:t> </a:t>
            </a:r>
            <a:r>
              <a:rPr lang="en-US" sz="3000" dirty="0">
                <a:latin typeface="Century Gothic"/>
                <a:ea typeface="Times New Roman" panose="02020603050405020304" pitchFamily="18" charset="0"/>
                <a:cs typeface="Times New Roman"/>
              </a:rPr>
              <a:t>To inform this new audience of prospects, we will be utilizing every media asset we own.</a:t>
            </a:r>
          </a:p>
          <a:p>
            <a:endParaRPr lang="en-US" sz="3000" dirty="0">
              <a:latin typeface="Century Gothic" panose="020B0502020202020204" pitchFamily="34" charset="0"/>
              <a:ea typeface="Times New Roman" panose="02020603050405020304" pitchFamily="18" charset="0"/>
              <a:cs typeface="Times New Roman" panose="02020603050405020304" pitchFamily="18" charset="0"/>
            </a:endParaRPr>
          </a:p>
          <a:p>
            <a:r>
              <a:rPr lang="en-US" sz="3000" dirty="0">
                <a:latin typeface="Century Gothic"/>
                <a:ea typeface="Times New Roman" panose="02020603050405020304" pitchFamily="18" charset="0"/>
                <a:cs typeface="Times New Roman"/>
              </a:rPr>
              <a:t>A Lot of future sales have been pulled forward into 2021 – this comprehensive program will help maintain growth of new participants in 2022 and beyond, and we look forward to helping you grow your brand’s market share with it!</a:t>
            </a:r>
          </a:p>
          <a:p>
            <a:endParaRPr lang="en-US" sz="30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CDCAA2D-CA1D-4A1A-8C16-ABAB408706A3}"/>
              </a:ext>
            </a:extLst>
          </p:cNvPr>
          <p:cNvSpPr/>
          <p:nvPr/>
        </p:nvSpPr>
        <p:spPr>
          <a:xfrm>
            <a:off x="13032109" y="6283960"/>
            <a:ext cx="14189362" cy="1938992"/>
          </a:xfrm>
          <a:prstGeom prst="rect">
            <a:avLst/>
          </a:prstGeom>
        </p:spPr>
        <p:txBody>
          <a:bodyPr wrap="square" lIns="91440" tIns="45720" rIns="91440" bIns="45720" anchor="t">
            <a:spAutoFit/>
          </a:bodyPr>
          <a:lstStyle/>
          <a:p>
            <a:r>
              <a:rPr lang="en-US" sz="6000" b="1" spc="-150" dirty="0">
                <a:latin typeface="Open Sans" panose="020B0606030504020204"/>
                <a:ea typeface="Times New Roman" panose="02020603050405020304" pitchFamily="18" charset="0"/>
                <a:cs typeface="Aharoni"/>
              </a:rPr>
              <a:t>2022 MULTIMEDIA </a:t>
            </a:r>
            <a:r>
              <a:rPr lang="en-US" sz="6000" b="1" spc="-150" dirty="0">
                <a:solidFill>
                  <a:srgbClr val="FF0000"/>
                </a:solidFill>
                <a:latin typeface="Open Sans" panose="020B0606030504020204"/>
                <a:ea typeface="Times New Roman" panose="02020603050405020304" pitchFamily="18" charset="0"/>
                <a:cs typeface="Aharoni"/>
              </a:rPr>
              <a:t>GROWTH</a:t>
            </a:r>
            <a:r>
              <a:rPr lang="en-US" sz="6000" b="1" spc="-150" dirty="0">
                <a:latin typeface="Open Sans" panose="020B0606030504020204"/>
                <a:ea typeface="Times New Roman" panose="02020603050405020304" pitchFamily="18" charset="0"/>
                <a:cs typeface="Aharoni"/>
              </a:rPr>
              <a:t> </a:t>
            </a:r>
            <a:r>
              <a:rPr lang="en-US" sz="6000" b="1" spc="-150" dirty="0">
                <a:solidFill>
                  <a:srgbClr val="FF0000"/>
                </a:solidFill>
                <a:latin typeface="Open Sans" panose="020B0606030504020204"/>
                <a:cs typeface="Aharoni"/>
              </a:rPr>
              <a:t>&amp; EDUCATION</a:t>
            </a:r>
            <a:r>
              <a:rPr lang="en-US" sz="6000" b="1" spc="-150" dirty="0">
                <a:latin typeface="Open Sans" panose="020B0606030504020204"/>
                <a:ea typeface="Times New Roman" panose="02020603050405020304" pitchFamily="18" charset="0"/>
                <a:cs typeface="Aharoni"/>
              </a:rPr>
              <a:t> INITIATIVE</a:t>
            </a:r>
            <a:endParaRPr lang="en-US" sz="6000" b="1" spc="-150" dirty="0">
              <a:latin typeface="Open Sans" panose="020B0606030504020204"/>
              <a:ea typeface="Times New Roman" panose="02020603050405020304" pitchFamily="18" charset="0"/>
              <a:cs typeface="Aharoni" panose="02010803020104030203" pitchFamily="2" charset="-79"/>
            </a:endParaRPr>
          </a:p>
        </p:txBody>
      </p:sp>
      <p:cxnSp>
        <p:nvCxnSpPr>
          <p:cNvPr id="3" name="Straight Connector 2">
            <a:extLst>
              <a:ext uri="{FF2B5EF4-FFF2-40B4-BE49-F238E27FC236}">
                <a16:creationId xmlns:a16="http://schemas.microsoft.com/office/drawing/2014/main" id="{50969967-CD10-4F8A-B327-177BEEA25404}"/>
              </a:ext>
            </a:extLst>
          </p:cNvPr>
          <p:cNvCxnSpPr>
            <a:cxnSpLocks/>
          </p:cNvCxnSpPr>
          <p:nvPr/>
        </p:nvCxnSpPr>
        <p:spPr>
          <a:xfrm>
            <a:off x="10881360" y="14466688"/>
            <a:ext cx="828575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37B95A97-5AB8-4481-B2CF-669053E1FAE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3000"/>
                    </a14:imgEffect>
                  </a14:imgLayer>
                </a14:imgProps>
              </a:ext>
              <a:ext uri="{28A0092B-C50C-407E-A947-70E740481C1C}">
                <a14:useLocalDpi xmlns:a14="http://schemas.microsoft.com/office/drawing/2010/main" val="0"/>
              </a:ext>
            </a:extLst>
          </a:blip>
          <a:srcRect l="19038" t="30972" r="19336" b="25265"/>
          <a:stretch/>
        </p:blipFill>
        <p:spPr>
          <a:xfrm rot="21130678">
            <a:off x="11649943" y="642381"/>
            <a:ext cx="7824136" cy="5556268"/>
          </a:xfrm>
          <a:prstGeom prst="rect">
            <a:avLst/>
          </a:prstGeom>
          <a:effectLst>
            <a:outerShdw blurRad="101600" dist="101600" dir="2700000" algn="tl" rotWithShape="0">
              <a:prstClr val="black">
                <a:alpha val="40000"/>
              </a:prstClr>
            </a:outerShdw>
          </a:effectLst>
        </p:spPr>
      </p:pic>
      <p:sp>
        <p:nvSpPr>
          <p:cNvPr id="12" name="Rectangle 11">
            <a:extLst>
              <a:ext uri="{FF2B5EF4-FFF2-40B4-BE49-F238E27FC236}">
                <a16:creationId xmlns:a16="http://schemas.microsoft.com/office/drawing/2014/main" id="{5DACE27A-32AF-47A7-9732-CA28D2961DD1}"/>
              </a:ext>
            </a:extLst>
          </p:cNvPr>
          <p:cNvSpPr/>
          <p:nvPr/>
        </p:nvSpPr>
        <p:spPr>
          <a:xfrm>
            <a:off x="10845351" y="14723527"/>
            <a:ext cx="8285758" cy="671632"/>
          </a:xfrm>
          <a:prstGeom prst="rect">
            <a:avLst/>
          </a:prstGeom>
        </p:spPr>
        <p:txBody>
          <a:bodyPr wrap="square">
            <a:spAutoFit/>
          </a:bodyPr>
          <a:lstStyle/>
          <a:p>
            <a:r>
              <a:rPr lang="en-US" dirty="0">
                <a:latin typeface="Century Gothic" panose="020B0502020202020204" pitchFamily="34" charset="0"/>
                <a:ea typeface="Times New Roman" panose="02020603050405020304" pitchFamily="18" charset="0"/>
                <a:cs typeface="Times New Roman" panose="02020603050405020304" pitchFamily="18" charset="0"/>
              </a:rPr>
              <a:t>Please contact your Outdoor Sportsman Group representative to review options for inclusion and participation.</a:t>
            </a:r>
          </a:p>
        </p:txBody>
      </p:sp>
      <p:pic>
        <p:nvPicPr>
          <p:cNvPr id="6" name="Picture 5" descr="A sign lit up at night&#10;&#10;Description automatically generated">
            <a:extLst>
              <a:ext uri="{FF2B5EF4-FFF2-40B4-BE49-F238E27FC236}">
                <a16:creationId xmlns:a16="http://schemas.microsoft.com/office/drawing/2014/main" id="{03064C56-1360-478D-957F-1D6FC5780E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76018" y="14613609"/>
            <a:ext cx="3581084" cy="1038516"/>
          </a:xfrm>
          <a:prstGeom prst="rect">
            <a:avLst/>
          </a:prstGeom>
        </p:spPr>
      </p:pic>
    </p:spTree>
    <p:extLst>
      <p:ext uri="{BB962C8B-B14F-4D97-AF65-F5344CB8AC3E}">
        <p14:creationId xmlns:p14="http://schemas.microsoft.com/office/powerpoint/2010/main" val="3565257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249017-FFDE-4943-863D-2E0E3FC1861D}"/>
              </a:ext>
              <a:ext uri="{C183D7F6-B498-43B3-948B-1728B52AA6E4}">
                <adec:decorative xmlns:adec="http://schemas.microsoft.com/office/drawing/2017/decorative" val="1"/>
              </a:ext>
            </a:extLst>
          </p:cNvPr>
          <p:cNvPicPr>
            <a:picLocks noChangeAspect="1"/>
          </p:cNvPicPr>
          <p:nvPr/>
        </p:nvPicPr>
        <p:blipFill>
          <a:blip r:embed="rId3">
            <a:grayscl/>
            <a:alphaModFix amt="20000"/>
            <a:extLst>
              <a:ext uri="{BEBA8EAE-BF5A-486C-A8C5-ECC9F3942E4B}">
                <a14:imgProps xmlns:a14="http://schemas.microsoft.com/office/drawing/2010/main">
                  <a14:imgLayer r:embed="rId4">
                    <a14:imgEffect>
                      <a14:colorTemperature colorTemp="5623"/>
                    </a14:imgEffect>
                  </a14:imgLayer>
                </a14:imgProps>
              </a:ext>
              <a:ext uri="{28A0092B-C50C-407E-A947-70E740481C1C}">
                <a14:useLocalDpi xmlns:a14="http://schemas.microsoft.com/office/drawing/2010/main" val="0"/>
              </a:ext>
            </a:extLst>
          </a:blip>
          <a:stretch>
            <a:fillRect/>
          </a:stretch>
        </p:blipFill>
        <p:spPr>
          <a:xfrm rot="5400000">
            <a:off x="17976406" y="4063981"/>
            <a:ext cx="16491840" cy="8128015"/>
          </a:xfrm>
          <a:prstGeom prst="rect">
            <a:avLst/>
          </a:prstGeom>
        </p:spPr>
      </p:pic>
      <p:pic>
        <p:nvPicPr>
          <p:cNvPr id="46" name="Picture 4" descr="person capturing forest and mountain while in kayak">
            <a:extLst>
              <a:ext uri="{FF2B5EF4-FFF2-40B4-BE49-F238E27FC236}">
                <a16:creationId xmlns:a16="http://schemas.microsoft.com/office/drawing/2014/main" id="{75AFC7A4-7241-4490-88B6-0E57A2C746FD}"/>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14303"/>
          <a:stretch/>
        </p:blipFill>
        <p:spPr bwMode="auto">
          <a:xfrm>
            <a:off x="0" y="0"/>
            <a:ext cx="12646176" cy="162560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16000677-2026-49DD-9DE7-933C599AAA6C}"/>
              </a:ext>
            </a:extLst>
          </p:cNvPr>
          <p:cNvSpPr/>
          <p:nvPr/>
        </p:nvSpPr>
        <p:spPr>
          <a:xfrm rot="10800000">
            <a:off x="36726" y="-21"/>
            <a:ext cx="12627902" cy="10186737"/>
          </a:xfrm>
          <a:prstGeom prst="rect">
            <a:avLst/>
          </a:prstGeom>
          <a:gradFill flip="none" rotWithShape="1">
            <a:gsLst>
              <a:gs pos="0">
                <a:schemeClr val="tx1">
                  <a:lumMod val="95000"/>
                  <a:lumOff val="5000"/>
                  <a:alpha val="47000"/>
                </a:schemeClr>
              </a:gs>
              <a:gs pos="100000">
                <a:schemeClr val="bg1">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grpSp>
        <p:nvGrpSpPr>
          <p:cNvPr id="39" name="Group 38">
            <a:extLst>
              <a:ext uri="{FF2B5EF4-FFF2-40B4-BE49-F238E27FC236}">
                <a16:creationId xmlns:a16="http://schemas.microsoft.com/office/drawing/2014/main" id="{A2523B86-E00B-4DB5-BA61-FFEB4E0C1BF5}"/>
              </a:ext>
            </a:extLst>
          </p:cNvPr>
          <p:cNvGrpSpPr/>
          <p:nvPr/>
        </p:nvGrpSpPr>
        <p:grpSpPr>
          <a:xfrm>
            <a:off x="2947582" y="1850456"/>
            <a:ext cx="6453547" cy="4906017"/>
            <a:chOff x="3198661" y="1591231"/>
            <a:chExt cx="6453547" cy="4906017"/>
          </a:xfrm>
        </p:grpSpPr>
        <p:sp>
          <p:nvSpPr>
            <p:cNvPr id="40" name="Frame 39">
              <a:extLst>
                <a:ext uri="{FF2B5EF4-FFF2-40B4-BE49-F238E27FC236}">
                  <a16:creationId xmlns:a16="http://schemas.microsoft.com/office/drawing/2014/main" id="{826D993D-C7D1-4077-9DEF-CB5F0ABE2993}"/>
                </a:ext>
              </a:extLst>
            </p:cNvPr>
            <p:cNvSpPr/>
            <p:nvPr/>
          </p:nvSpPr>
          <p:spPr>
            <a:xfrm>
              <a:off x="3282218" y="1591231"/>
              <a:ext cx="6286434" cy="4582952"/>
            </a:xfrm>
            <a:prstGeom prst="frame">
              <a:avLst>
                <a:gd name="adj1" fmla="val 1855"/>
              </a:avLst>
            </a:prstGeom>
            <a:solidFill>
              <a:srgbClr val="FFC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41" name="Picture 40">
              <a:extLst>
                <a:ext uri="{FF2B5EF4-FFF2-40B4-BE49-F238E27FC236}">
                  <a16:creationId xmlns:a16="http://schemas.microsoft.com/office/drawing/2014/main" id="{8AD27CBD-7D9A-4C73-B5DE-40BDA03E3ACD}"/>
                </a:ext>
                <a:ext uri="{C183D7F6-B498-43B3-948B-1728B52AA6E4}">
                  <adec:decorative xmlns:adec="http://schemas.microsoft.com/office/drawing/2017/decorative" val="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322000"/>
                      </a14:imgEffect>
                      <a14:imgEffect>
                        <a14:brightnessContrast bright="-3000"/>
                      </a14:imgEffect>
                    </a14:imgLayer>
                  </a14:imgProps>
                </a:ext>
                <a:ext uri="{28A0092B-C50C-407E-A947-70E740481C1C}">
                  <a14:useLocalDpi xmlns:a14="http://schemas.microsoft.com/office/drawing/2010/main" val="0"/>
                </a:ext>
              </a:extLst>
            </a:blip>
            <a:srcRect l="19038" t="30972" r="19336" b="25265"/>
            <a:stretch/>
          </p:blipFill>
          <p:spPr>
            <a:xfrm>
              <a:off x="3198661" y="1914296"/>
              <a:ext cx="6453547" cy="4582952"/>
            </a:xfrm>
            <a:prstGeom prst="rect">
              <a:avLst/>
            </a:prstGeom>
          </p:spPr>
        </p:pic>
      </p:grpSp>
      <p:sp>
        <p:nvSpPr>
          <p:cNvPr id="12" name="Rectangle 11">
            <a:extLst>
              <a:ext uri="{FF2B5EF4-FFF2-40B4-BE49-F238E27FC236}">
                <a16:creationId xmlns:a16="http://schemas.microsoft.com/office/drawing/2014/main" id="{04913C2D-570E-478C-A583-5197B98D789E}"/>
              </a:ext>
            </a:extLst>
          </p:cNvPr>
          <p:cNvSpPr/>
          <p:nvPr/>
        </p:nvSpPr>
        <p:spPr>
          <a:xfrm>
            <a:off x="16249654" y="449864"/>
            <a:ext cx="12649196" cy="584775"/>
          </a:xfrm>
          <a:prstGeom prst="rect">
            <a:avLst/>
          </a:prstGeom>
          <a:solidFill>
            <a:schemeClr val="accent4"/>
          </a:solidFill>
          <a:ln w="38100">
            <a:solidFill>
              <a:srgbClr val="FFC000"/>
            </a:solidFill>
          </a:ln>
        </p:spPr>
        <p:txBody>
          <a:bodyPr wrap="square">
            <a:spAutoFit/>
          </a:bodyPr>
          <a:lstStyle/>
          <a:p>
            <a:r>
              <a:rPr lang="en-US" sz="3200" b="1" dirty="0">
                <a:latin typeface="Century Gothic" panose="020B0502020202020204" pitchFamily="34" charset="0"/>
                <a:ea typeface="Times New Roman" panose="02020603050405020304" pitchFamily="18" charset="0"/>
                <a:cs typeface="Times New Roman" panose="02020603050405020304" pitchFamily="18" charset="0"/>
              </a:rPr>
              <a:t> </a:t>
            </a:r>
            <a:r>
              <a:rPr lang="en-US" sz="3200" b="1" dirty="0">
                <a:latin typeface="Century Gothic" panose="020B0502020202020204" pitchFamily="34" charset="0"/>
                <a:ea typeface="Times New Roman" panose="02020603050405020304" pitchFamily="18" charset="0"/>
                <a:cs typeface="Aharoni" panose="02010803020104030203" pitchFamily="2" charset="-79"/>
              </a:rPr>
              <a:t>   2022 | OSG </a:t>
            </a:r>
            <a:r>
              <a:rPr lang="en-US" sz="3200" b="1" spc="-150" dirty="0">
                <a:latin typeface="Century Gothic" panose="020B0502020202020204" pitchFamily="34" charset="0"/>
                <a:ea typeface="Times New Roman" panose="02020603050405020304" pitchFamily="18" charset="0"/>
                <a:cs typeface="Aharoni" panose="02010803020104030203" pitchFamily="2" charset="-79"/>
              </a:rPr>
              <a:t>KAYAK</a:t>
            </a:r>
            <a:r>
              <a:rPr lang="en-US" sz="3200" b="1" dirty="0">
                <a:latin typeface="Century Gothic" panose="020B0502020202020204" pitchFamily="34" charset="0"/>
                <a:ea typeface="Times New Roman" panose="02020603050405020304" pitchFamily="18" charset="0"/>
                <a:cs typeface="Aharoni" panose="02010803020104030203" pitchFamily="2" charset="-79"/>
              </a:rPr>
              <a:t> FISHING MULTIMEDIA GROWTH INITIATIVE</a:t>
            </a:r>
          </a:p>
        </p:txBody>
      </p:sp>
      <p:sp>
        <p:nvSpPr>
          <p:cNvPr id="16" name="Rectangle 15">
            <a:extLst>
              <a:ext uri="{FF2B5EF4-FFF2-40B4-BE49-F238E27FC236}">
                <a16:creationId xmlns:a16="http://schemas.microsoft.com/office/drawing/2014/main" id="{C266E43C-2A01-4B85-8DB0-81AE0F7312EA}"/>
              </a:ext>
            </a:extLst>
          </p:cNvPr>
          <p:cNvSpPr/>
          <p:nvPr/>
        </p:nvSpPr>
        <p:spPr>
          <a:xfrm>
            <a:off x="13482463" y="1602434"/>
            <a:ext cx="14533844" cy="5909310"/>
          </a:xfrm>
          <a:prstGeom prst="rect">
            <a:avLst/>
          </a:prstGeom>
        </p:spPr>
        <p:txBody>
          <a:bodyPr wrap="square" lIns="91440" tIns="45720" rIns="91440" bIns="45720" anchor="t">
            <a:spAutoFit/>
          </a:bodyPr>
          <a:lstStyle/>
          <a:p>
            <a:r>
              <a:rPr lang="en-US" sz="4800" b="1" dirty="0">
                <a:latin typeface="Open Sans"/>
                <a:ea typeface="Times New Roman" panose="02020603050405020304" pitchFamily="18" charset="0"/>
                <a:cs typeface="Times New Roman" panose="02020603050405020304" pitchFamily="18" charset="0"/>
              </a:rPr>
              <a:t>TELEVISION</a:t>
            </a:r>
            <a:endParaRPr lang="en-US" sz="2800" b="1" dirty="0">
              <a:latin typeface="Open Sans"/>
              <a:ea typeface="Times New Roman" panose="02020603050405020304" pitchFamily="18" charset="0"/>
              <a:cs typeface="Times New Roman" panose="02020603050405020304" pitchFamily="18" charset="0"/>
            </a:endParaRPr>
          </a:p>
          <a:p>
            <a:endParaRPr lang="en-US" sz="8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US" sz="3000" dirty="0">
                <a:latin typeface="Century Gothic" panose="020B0502020202020204" pitchFamily="34" charset="0"/>
                <a:ea typeface="Times New Roman" panose="02020603050405020304" pitchFamily="18" charset="0"/>
              </a:rPr>
              <a:t>Outdoor Channel, Sportsman Channel and World Fishing Network linear TV platforms will be running a dedicated one-hour TV  special on the fun and thrill of Kayak Fishing premiering mid-April 2022 at 7 pm Eastern. </a:t>
            </a:r>
          </a:p>
          <a:p>
            <a:endParaRPr lang="en-US" sz="800" dirty="0">
              <a:highlight>
                <a:srgbClr val="FFFF00"/>
              </a:highlight>
              <a:latin typeface="Century Gothic" panose="020B0502020202020204" pitchFamily="34" charset="0"/>
              <a:ea typeface="Times New Roman" panose="02020603050405020304" pitchFamily="18" charset="0"/>
            </a:endParaRPr>
          </a:p>
          <a:p>
            <a:pPr marL="342900" indent="-342900">
              <a:buFont typeface="Symbol" panose="05050102010706020507" pitchFamily="18" charset="2"/>
              <a:buChar char=""/>
            </a:pPr>
            <a:r>
              <a:rPr lang="en-US" sz="3000" dirty="0">
                <a:latin typeface="Century Gothic" panose="020B0502020202020204" pitchFamily="34" charset="0"/>
                <a:ea typeface="Times New Roman" panose="02020603050405020304" pitchFamily="18" charset="0"/>
              </a:rPr>
              <a:t>The TV Special will include how to choose a kayak for your specific fishing needs, kayak reviews, canoe applications, cool rigging ideas, transportation, storage and best practices for safe operation, including safety gear.  After the premiere we will re-air the special 12 more times across the three networks for a total of </a:t>
            </a:r>
            <a:r>
              <a:rPr lang="en-US" sz="3000" i="1" dirty="0">
                <a:latin typeface="Century Gothic" panose="020B0502020202020204" pitchFamily="34" charset="0"/>
                <a:ea typeface="Times New Roman" panose="02020603050405020304" pitchFamily="18" charset="0"/>
              </a:rPr>
              <a:t>15 unique airings </a:t>
            </a:r>
            <a:r>
              <a:rPr lang="en-US" sz="3000" dirty="0">
                <a:latin typeface="Century Gothic" panose="020B0502020202020204" pitchFamily="34" charset="0"/>
                <a:ea typeface="Times New Roman" panose="02020603050405020304" pitchFamily="18" charset="0"/>
              </a:rPr>
              <a:t>available in 60+ million households per airing!</a:t>
            </a:r>
          </a:p>
          <a:p>
            <a:endParaRPr lang="en-US" sz="2400" dirty="0">
              <a:latin typeface="Century Gothic" panose="020B0502020202020204" pitchFamily="34" charset="0"/>
              <a:ea typeface="Times New Roman" panose="02020603050405020304" pitchFamily="18" charset="0"/>
              <a:cs typeface="Times New Roman" panose="02020603050405020304" pitchFamily="18" charset="0"/>
            </a:endParaRPr>
          </a:p>
          <a:p>
            <a:endParaRPr lang="en-US" sz="2000" dirty="0">
              <a:latin typeface="Century Gothic" panose="020B0502020202020204" pitchFamily="34" charset="0"/>
              <a:ea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F4335D5-9280-46CA-B764-F83CD3E296A0}"/>
              </a:ext>
            </a:extLst>
          </p:cNvPr>
          <p:cNvCxnSpPr>
            <a:cxnSpLocks/>
          </p:cNvCxnSpPr>
          <p:nvPr/>
        </p:nvCxnSpPr>
        <p:spPr>
          <a:xfrm>
            <a:off x="13630041" y="14673582"/>
            <a:ext cx="940642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7F3515A-2934-4030-A76E-5BA9687FC048}"/>
              </a:ext>
            </a:extLst>
          </p:cNvPr>
          <p:cNvSpPr/>
          <p:nvPr/>
        </p:nvSpPr>
        <p:spPr>
          <a:xfrm>
            <a:off x="13630040" y="14827411"/>
            <a:ext cx="9746009" cy="830997"/>
          </a:xfrm>
          <a:prstGeom prst="rect">
            <a:avLst/>
          </a:prstGeom>
        </p:spPr>
        <p:txBody>
          <a:bodyPr wrap="square">
            <a:spAutoFit/>
          </a:bodyPr>
          <a:lstStyle/>
          <a:p>
            <a:r>
              <a:rPr lang="en-US" sz="2400">
                <a:latin typeface="Century Gothic" panose="020B0502020202020204" pitchFamily="34" charset="0"/>
                <a:ea typeface="Times New Roman" panose="02020603050405020304" pitchFamily="18" charset="0"/>
                <a:cs typeface="Times New Roman" panose="02020603050405020304" pitchFamily="18" charset="0"/>
              </a:rPr>
              <a:t>Please contact your Outdoor Sportsman Group representative to review options for inclusion and participation.</a:t>
            </a:r>
          </a:p>
        </p:txBody>
      </p:sp>
      <p:pic>
        <p:nvPicPr>
          <p:cNvPr id="26" name="Picture 25" descr="A sign lit up at night&#10;&#10;Description automatically generated">
            <a:extLst>
              <a:ext uri="{FF2B5EF4-FFF2-40B4-BE49-F238E27FC236}">
                <a16:creationId xmlns:a16="http://schemas.microsoft.com/office/drawing/2014/main" id="{9D2A5DC5-13D6-4FED-890A-243EF06CA9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76018" y="14613609"/>
            <a:ext cx="3581084" cy="1038516"/>
          </a:xfrm>
          <a:prstGeom prst="rect">
            <a:avLst/>
          </a:prstGeom>
        </p:spPr>
      </p:pic>
      <p:sp>
        <p:nvSpPr>
          <p:cNvPr id="5" name="Rectangle 4">
            <a:extLst>
              <a:ext uri="{FF2B5EF4-FFF2-40B4-BE49-F238E27FC236}">
                <a16:creationId xmlns:a16="http://schemas.microsoft.com/office/drawing/2014/main" id="{E7396032-BC9C-45AD-8E3B-ABBD78D4447D}"/>
              </a:ext>
            </a:extLst>
          </p:cNvPr>
          <p:cNvSpPr/>
          <p:nvPr/>
        </p:nvSpPr>
        <p:spPr>
          <a:xfrm>
            <a:off x="0" y="0"/>
            <a:ext cx="13417732" cy="16255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00B4AEB-0C17-4FE8-B23B-63CBF883B3D1}"/>
              </a:ext>
            </a:extLst>
          </p:cNvPr>
          <p:cNvSpPr txBox="1"/>
          <p:nvPr/>
        </p:nvSpPr>
        <p:spPr>
          <a:xfrm>
            <a:off x="3159449" y="6892510"/>
            <a:ext cx="6002780" cy="1569660"/>
          </a:xfrm>
          <a:prstGeom prst="rect">
            <a:avLst/>
          </a:prstGeom>
          <a:noFill/>
        </p:spPr>
        <p:txBody>
          <a:bodyPr wrap="square" rtlCol="0">
            <a:spAutoFit/>
          </a:bodyPr>
          <a:lstStyle/>
          <a:p>
            <a:pPr algn="ctr"/>
            <a:r>
              <a:rPr lang="en-US" sz="4800" b="1">
                <a:solidFill>
                  <a:schemeClr val="bg1"/>
                </a:solidFill>
                <a:latin typeface="Open Sans"/>
                <a:cs typeface="Times New Roman" panose="02020603050405020304" pitchFamily="18" charset="0"/>
              </a:rPr>
              <a:t>A Success Guide For New Kayak Anglers</a:t>
            </a:r>
          </a:p>
        </p:txBody>
      </p:sp>
      <p:pic>
        <p:nvPicPr>
          <p:cNvPr id="7" name="Picture 6" descr="A picture containing graphical user interface&#10;&#10;Description automatically generated">
            <a:extLst>
              <a:ext uri="{FF2B5EF4-FFF2-40B4-BE49-F238E27FC236}">
                <a16:creationId xmlns:a16="http://schemas.microsoft.com/office/drawing/2014/main" id="{9653CD9E-BABF-411C-9DD2-98978BDD09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70734" y="7400221"/>
            <a:ext cx="12607437" cy="7059560"/>
          </a:xfrm>
          <a:prstGeom prst="rect">
            <a:avLst/>
          </a:prstGeom>
          <a:ln w="15875">
            <a:solidFill>
              <a:schemeClr val="tx1"/>
            </a:solidFill>
          </a:ln>
        </p:spPr>
      </p:pic>
    </p:spTree>
    <p:extLst>
      <p:ext uri="{BB962C8B-B14F-4D97-AF65-F5344CB8AC3E}">
        <p14:creationId xmlns:p14="http://schemas.microsoft.com/office/powerpoint/2010/main" val="545445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70E3B29-8ED4-4173-9DBA-A46AE06C55BA}"/>
              </a:ext>
              <a:ext uri="{C183D7F6-B498-43B3-948B-1728B52AA6E4}">
                <adec:decorative xmlns:adec="http://schemas.microsoft.com/office/drawing/2017/decorative" val="1"/>
              </a:ext>
            </a:extLst>
          </p:cNvPr>
          <p:cNvPicPr>
            <a:picLocks noChangeAspect="1"/>
          </p:cNvPicPr>
          <p:nvPr/>
        </p:nvPicPr>
        <p:blipFill>
          <a:blip r:embed="rId3">
            <a:grayscl/>
            <a:alphaModFix amt="20000"/>
            <a:extLst>
              <a:ext uri="{BEBA8EAE-BF5A-486C-A8C5-ECC9F3942E4B}">
                <a14:imgProps xmlns:a14="http://schemas.microsoft.com/office/drawing/2010/main">
                  <a14:imgLayer r:embed="rId4">
                    <a14:imgEffect>
                      <a14:colorTemperature colorTemp="5623"/>
                    </a14:imgEffect>
                  </a14:imgLayer>
                </a14:imgProps>
              </a:ext>
              <a:ext uri="{28A0092B-C50C-407E-A947-70E740481C1C}">
                <a14:useLocalDpi xmlns:a14="http://schemas.microsoft.com/office/drawing/2010/main" val="0"/>
              </a:ext>
            </a:extLst>
          </a:blip>
          <a:stretch>
            <a:fillRect/>
          </a:stretch>
        </p:blipFill>
        <p:spPr>
          <a:xfrm rot="5400000">
            <a:off x="18451425" y="4582081"/>
            <a:ext cx="16491840" cy="8128015"/>
          </a:xfrm>
          <a:prstGeom prst="rect">
            <a:avLst/>
          </a:prstGeom>
        </p:spPr>
      </p:pic>
      <p:sp>
        <p:nvSpPr>
          <p:cNvPr id="12" name="Rectangle 11">
            <a:extLst>
              <a:ext uri="{FF2B5EF4-FFF2-40B4-BE49-F238E27FC236}">
                <a16:creationId xmlns:a16="http://schemas.microsoft.com/office/drawing/2014/main" id="{04913C2D-570E-478C-A583-5197B98D789E}"/>
              </a:ext>
            </a:extLst>
          </p:cNvPr>
          <p:cNvSpPr/>
          <p:nvPr/>
        </p:nvSpPr>
        <p:spPr>
          <a:xfrm>
            <a:off x="16239227" y="476177"/>
            <a:ext cx="12649196" cy="584775"/>
          </a:xfrm>
          <a:prstGeom prst="rect">
            <a:avLst/>
          </a:prstGeom>
          <a:solidFill>
            <a:schemeClr val="accent4"/>
          </a:solidFill>
          <a:ln w="38100">
            <a:solidFill>
              <a:srgbClr val="FFC000"/>
            </a:solidFill>
          </a:ln>
        </p:spPr>
        <p:txBody>
          <a:bodyPr wrap="square">
            <a:spAutoFit/>
          </a:bodyPr>
          <a:lstStyle/>
          <a:p>
            <a:r>
              <a:rPr lang="en-US" sz="3200" b="1" dirty="0">
                <a:latin typeface="Century Gothic" panose="020B0502020202020204" pitchFamily="34" charset="0"/>
                <a:ea typeface="Times New Roman" panose="02020603050405020304" pitchFamily="18" charset="0"/>
                <a:cs typeface="Times New Roman" panose="02020603050405020304" pitchFamily="18" charset="0"/>
              </a:rPr>
              <a:t> </a:t>
            </a:r>
            <a:r>
              <a:rPr lang="en-US" sz="3200" b="1" dirty="0">
                <a:latin typeface="Century Gothic" panose="020B0502020202020204" pitchFamily="34" charset="0"/>
                <a:ea typeface="Times New Roman" panose="02020603050405020304" pitchFamily="18" charset="0"/>
                <a:cs typeface="Aharoni" panose="02010803020104030203" pitchFamily="2" charset="-79"/>
              </a:rPr>
              <a:t>   2022 | OSG </a:t>
            </a:r>
            <a:r>
              <a:rPr lang="en-US" sz="3200" b="1" spc="-150" dirty="0">
                <a:latin typeface="Century Gothic" panose="020B0502020202020204" pitchFamily="34" charset="0"/>
                <a:ea typeface="Times New Roman" panose="02020603050405020304" pitchFamily="18" charset="0"/>
                <a:cs typeface="Aharoni" panose="02010803020104030203" pitchFamily="2" charset="-79"/>
              </a:rPr>
              <a:t>KAYAK</a:t>
            </a:r>
            <a:r>
              <a:rPr lang="en-US" sz="3200" b="1" dirty="0">
                <a:latin typeface="Century Gothic" panose="020B0502020202020204" pitchFamily="34" charset="0"/>
                <a:ea typeface="Times New Roman" panose="02020603050405020304" pitchFamily="18" charset="0"/>
                <a:cs typeface="Aharoni" panose="02010803020104030203" pitchFamily="2" charset="-79"/>
              </a:rPr>
              <a:t> FISHING MULTIMEDIA GROWTH INITIATIVE</a:t>
            </a:r>
          </a:p>
        </p:txBody>
      </p:sp>
      <p:cxnSp>
        <p:nvCxnSpPr>
          <p:cNvPr id="21" name="Straight Connector 20">
            <a:extLst>
              <a:ext uri="{FF2B5EF4-FFF2-40B4-BE49-F238E27FC236}">
                <a16:creationId xmlns:a16="http://schemas.microsoft.com/office/drawing/2014/main" id="{EF4335D5-9280-46CA-B764-F83CD3E296A0}"/>
              </a:ext>
            </a:extLst>
          </p:cNvPr>
          <p:cNvCxnSpPr>
            <a:cxnSpLocks/>
          </p:cNvCxnSpPr>
          <p:nvPr/>
        </p:nvCxnSpPr>
        <p:spPr>
          <a:xfrm>
            <a:off x="13839917" y="14122712"/>
            <a:ext cx="103582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F798C61-F56B-4AD5-AA22-4921811A0D49}"/>
              </a:ext>
            </a:extLst>
          </p:cNvPr>
          <p:cNvSpPr/>
          <p:nvPr/>
        </p:nvSpPr>
        <p:spPr>
          <a:xfrm>
            <a:off x="13839917" y="14270540"/>
            <a:ext cx="10536649" cy="1477328"/>
          </a:xfrm>
          <a:prstGeom prst="rect">
            <a:avLst/>
          </a:prstGeom>
        </p:spPr>
        <p:txBody>
          <a:bodyPr wrap="square">
            <a:spAutoFit/>
          </a:bodyPr>
          <a:lstStyle/>
          <a:p>
            <a:r>
              <a:rPr lang="en-US" i="1" dirty="0">
                <a:latin typeface="Century Gothic" panose="020B0502020202020204" pitchFamily="34" charset="0"/>
                <a:ea typeface="Times New Roman" panose="02020603050405020304" pitchFamily="18" charset="0"/>
                <a:cs typeface="Times New Roman" panose="02020603050405020304" pitchFamily="18" charset="0"/>
              </a:rPr>
              <a:t>*Source: Measured audience for these publications is collectively over 6.5 million readers based on 2021 </a:t>
            </a:r>
            <a:r>
              <a:rPr lang="en-US" i="1" dirty="0" err="1">
                <a:latin typeface="Century Gothic" panose="020B0502020202020204" pitchFamily="34" charset="0"/>
                <a:ea typeface="Times New Roman" panose="02020603050405020304" pitchFamily="18" charset="0"/>
                <a:cs typeface="Times New Roman" panose="02020603050405020304" pitchFamily="18" charset="0"/>
              </a:rPr>
              <a:t>Doublebase</a:t>
            </a:r>
            <a:r>
              <a:rPr lang="en-US" i="1" dirty="0">
                <a:latin typeface="Century Gothic" panose="020B0502020202020204" pitchFamily="34" charset="0"/>
                <a:ea typeface="Times New Roman" panose="02020603050405020304" pitchFamily="18" charset="0"/>
                <a:cs typeface="Times New Roman" panose="02020603050405020304" pitchFamily="18" charset="0"/>
              </a:rPr>
              <a:t> MRI for the measured magazines (In-Fisherman/Game &amp; Fish) and June’21 AAM circulation multiplied by MRI prototype RPC for the non-measured magazines (Fly-Fisherman/Florida Sportsman).This research is utilized by every major consumer marketer from Chevy to Progressive Insurance to authenticate total audience reach.</a:t>
            </a:r>
            <a:endParaRPr lang="en-US" dirty="0">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26" name="Picture 25" descr="A sign lit up at night&#10;&#10;Description automatically generated">
            <a:extLst>
              <a:ext uri="{FF2B5EF4-FFF2-40B4-BE49-F238E27FC236}">
                <a16:creationId xmlns:a16="http://schemas.microsoft.com/office/drawing/2014/main" id="{9D2A5DC5-13D6-4FED-890A-243EF06CA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71194" y="14520281"/>
            <a:ext cx="3581084" cy="1038516"/>
          </a:xfrm>
          <a:prstGeom prst="rect">
            <a:avLst/>
          </a:prstGeom>
        </p:spPr>
      </p:pic>
      <p:sp>
        <p:nvSpPr>
          <p:cNvPr id="5" name="Rectangle 4">
            <a:extLst>
              <a:ext uri="{FF2B5EF4-FFF2-40B4-BE49-F238E27FC236}">
                <a16:creationId xmlns:a16="http://schemas.microsoft.com/office/drawing/2014/main" id="{E7396032-BC9C-45AD-8E3B-ABBD78D4447D}"/>
              </a:ext>
            </a:extLst>
          </p:cNvPr>
          <p:cNvSpPr/>
          <p:nvPr/>
        </p:nvSpPr>
        <p:spPr>
          <a:xfrm>
            <a:off x="0" y="0"/>
            <a:ext cx="13417732" cy="16255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7D9B5C-C26C-47C2-9E9E-5AD590FD9CE0}"/>
              </a:ext>
            </a:extLst>
          </p:cNvPr>
          <p:cNvSpPr/>
          <p:nvPr/>
        </p:nvSpPr>
        <p:spPr>
          <a:xfrm>
            <a:off x="14017083" y="1447250"/>
            <a:ext cx="14274296" cy="6155531"/>
          </a:xfrm>
          <a:prstGeom prst="rect">
            <a:avLst/>
          </a:prstGeom>
        </p:spPr>
        <p:txBody>
          <a:bodyPr wrap="square" lIns="91440" tIns="45720" rIns="91440" bIns="45720" anchor="t">
            <a:spAutoFit/>
          </a:bodyPr>
          <a:lstStyle/>
          <a:p>
            <a:r>
              <a:rPr lang="en-US" sz="4800" b="1" dirty="0">
                <a:latin typeface="Open Sans"/>
                <a:ea typeface="Times New Roman" panose="02020603050405020304" pitchFamily="18" charset="0"/>
                <a:cs typeface="Times New Roman"/>
              </a:rPr>
              <a:t>PRINT</a:t>
            </a:r>
          </a:p>
          <a:p>
            <a:endParaRPr lang="en-US" sz="8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endParaRPr lang="en-US" sz="800" dirty="0">
              <a:latin typeface="Century Gothic" panose="020B0502020202020204" pitchFamily="34" charset="0"/>
              <a:ea typeface="Times New Roman" panose="02020603050405020304" pitchFamily="18" charset="0"/>
            </a:endParaRPr>
          </a:p>
          <a:p>
            <a:pPr marL="342900" indent="-342900">
              <a:buFont typeface="Symbol" panose="05050102010706020507" pitchFamily="18" charset="2"/>
              <a:buChar char=""/>
            </a:pPr>
            <a:r>
              <a:rPr lang="en-US" sz="3000" dirty="0">
                <a:latin typeface="Century Gothic"/>
                <a:ea typeface="Times New Roman" panose="02020603050405020304" pitchFamily="18" charset="0"/>
              </a:rPr>
              <a:t>A newsstand exclusive Special Interest Publication focusing 100% on kayak fishing targeted to new participants called: </a:t>
            </a:r>
            <a:r>
              <a:rPr lang="en-US" sz="3000" b="1" i="1" dirty="0">
                <a:latin typeface="Century Gothic"/>
                <a:ea typeface="Times New Roman" panose="02020603050405020304" pitchFamily="18" charset="0"/>
              </a:rPr>
              <a:t>Kayak Fishing Fun</a:t>
            </a:r>
            <a:r>
              <a:rPr lang="en-US" sz="3000" dirty="0">
                <a:latin typeface="Century Gothic"/>
                <a:ea typeface="Times New Roman" panose="02020603050405020304" pitchFamily="18" charset="0"/>
              </a:rPr>
              <a:t> –</a:t>
            </a:r>
            <a:r>
              <a:rPr lang="en-US" sz="3000" b="1" dirty="0">
                <a:latin typeface="Century Gothic"/>
                <a:ea typeface="Times New Roman" panose="02020603050405020304" pitchFamily="18" charset="0"/>
              </a:rPr>
              <a:t> </a:t>
            </a:r>
            <a:r>
              <a:rPr lang="en-US" sz="3000" b="1" i="1" dirty="0">
                <a:latin typeface="Century Gothic"/>
                <a:ea typeface="Times New Roman" panose="02020603050405020304" pitchFamily="18" charset="0"/>
              </a:rPr>
              <a:t>A Success Guide for New Kayak Anglers</a:t>
            </a:r>
            <a:r>
              <a:rPr lang="en-US" sz="3000" dirty="0">
                <a:latin typeface="Century Gothic"/>
                <a:ea typeface="Times New Roman" panose="02020603050405020304" pitchFamily="18" charset="0"/>
              </a:rPr>
              <a:t> with a distribution of 80,000 copies on newsstands nationwide April 12, 2022.  This is a premium format magazine with beautiful photography published on heavy paper stock and a large trim size retailing for $9.99.</a:t>
            </a:r>
          </a:p>
          <a:p>
            <a:pPr marL="342900" indent="-342900">
              <a:buFont typeface="Symbol" panose="05050102010706020507" pitchFamily="18" charset="2"/>
              <a:buChar char=""/>
            </a:pPr>
            <a:endParaRPr lang="en-US" sz="3000" dirty="0">
              <a:latin typeface="Century Gothic"/>
              <a:ea typeface="Times New Roman" panose="02020603050405020304" pitchFamily="18" charset="0"/>
            </a:endParaRPr>
          </a:p>
          <a:p>
            <a:pPr marL="342900" indent="-342900">
              <a:buFont typeface="Symbol" panose="05050102010706020507" pitchFamily="18" charset="2"/>
              <a:buChar char=""/>
            </a:pPr>
            <a:r>
              <a:rPr lang="en-US" sz="3000" dirty="0">
                <a:latin typeface="Century Gothic"/>
                <a:ea typeface="Times New Roman" panose="02020603050405020304" pitchFamily="18" charset="0"/>
              </a:rPr>
              <a:t>A dedicated special kayak fishing section in our four subscription-based print magazines, </a:t>
            </a:r>
            <a:r>
              <a:rPr lang="en-US" sz="3000" b="1" i="1" dirty="0">
                <a:latin typeface="Century Gothic"/>
                <a:ea typeface="Times New Roman" panose="02020603050405020304" pitchFamily="18" charset="0"/>
              </a:rPr>
              <a:t>In-Fisherman, Game &amp; Fish, Fly Fisherman and Florida Sportsman</a:t>
            </a:r>
            <a:r>
              <a:rPr lang="en-US" sz="3000" dirty="0">
                <a:latin typeface="Century Gothic"/>
                <a:ea typeface="Times New Roman" panose="02020603050405020304" pitchFamily="18" charset="0"/>
              </a:rPr>
              <a:t> magazines delivering an audience reach of over 6.5 million readers.*</a:t>
            </a:r>
          </a:p>
        </p:txBody>
      </p:sp>
      <p:pic>
        <p:nvPicPr>
          <p:cNvPr id="4" name="Picture 3" descr="A picture containing text, person&#10;&#10;Description automatically generated">
            <a:extLst>
              <a:ext uri="{FF2B5EF4-FFF2-40B4-BE49-F238E27FC236}">
                <a16:creationId xmlns:a16="http://schemas.microsoft.com/office/drawing/2014/main" id="{044402FF-D1CA-4AED-9E48-F7390A7281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08" y="21"/>
            <a:ext cx="13455548" cy="16255979"/>
          </a:xfrm>
          <a:prstGeom prst="rect">
            <a:avLst/>
          </a:prstGeom>
        </p:spPr>
      </p:pic>
      <p:pic>
        <p:nvPicPr>
          <p:cNvPr id="11" name="Picture 10" descr="A person holding a large fish&#10;&#10;Description automatically generated with medium confidence">
            <a:extLst>
              <a:ext uri="{FF2B5EF4-FFF2-40B4-BE49-F238E27FC236}">
                <a16:creationId xmlns:a16="http://schemas.microsoft.com/office/drawing/2014/main" id="{9B383E53-6D06-484E-B593-34295F0E1C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79555" y="7895401"/>
            <a:ext cx="3472723" cy="4666471"/>
          </a:xfrm>
          <a:prstGeom prst="rect">
            <a:avLst/>
          </a:prstGeom>
          <a:ln>
            <a:solidFill>
              <a:schemeClr val="tx1"/>
            </a:solidFill>
          </a:ln>
          <a:effectLst>
            <a:outerShdw blurRad="63500" dist="88900" dir="2700000" algn="tl" rotWithShape="0">
              <a:prstClr val="black">
                <a:alpha val="30000"/>
              </a:prstClr>
            </a:outerShdw>
          </a:effectLst>
        </p:spPr>
      </p:pic>
      <p:pic>
        <p:nvPicPr>
          <p:cNvPr id="1032" name="Picture 8">
            <a:extLst>
              <a:ext uri="{FF2B5EF4-FFF2-40B4-BE49-F238E27FC236}">
                <a16:creationId xmlns:a16="http://schemas.microsoft.com/office/drawing/2014/main" id="{62A33A14-E103-40B3-9B4D-4A3C16B7AC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18825" y="7895401"/>
            <a:ext cx="3469807" cy="4678984"/>
          </a:xfrm>
          <a:prstGeom prst="rect">
            <a:avLst/>
          </a:prstGeom>
          <a:noFill/>
          <a:ln>
            <a:solidFill>
              <a:schemeClr val="tx1"/>
            </a:solidFill>
          </a:ln>
          <a:effectLst>
            <a:outerShdw blurRad="63500" dist="88900" dir="2700000" algn="tl" rotWithShape="0">
              <a:prstClr val="black">
                <a:alpha val="30000"/>
              </a:prstClr>
            </a:outerShdw>
          </a:effectLst>
        </p:spPr>
      </p:pic>
      <p:pic>
        <p:nvPicPr>
          <p:cNvPr id="1038" name="Picture 14">
            <a:extLst>
              <a:ext uri="{FF2B5EF4-FFF2-40B4-BE49-F238E27FC236}">
                <a16:creationId xmlns:a16="http://schemas.microsoft.com/office/drawing/2014/main" id="{2ACCFD47-A8DF-47F1-8849-B273C0BE50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39917" y="8547448"/>
            <a:ext cx="3469808" cy="4662554"/>
          </a:xfrm>
          <a:prstGeom prst="rect">
            <a:avLst/>
          </a:prstGeom>
          <a:noFill/>
          <a:ln>
            <a:solidFill>
              <a:schemeClr val="tx1"/>
            </a:solidFill>
          </a:ln>
          <a:effectLst>
            <a:outerShdw blurRad="63500" dist="889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D7B1507-04D9-4200-905B-29E0CDCC4B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97732" y="8547448"/>
            <a:ext cx="3472723" cy="4666471"/>
          </a:xfrm>
          <a:prstGeom prst="rect">
            <a:avLst/>
          </a:prstGeom>
          <a:noFill/>
          <a:ln>
            <a:solidFill>
              <a:schemeClr val="tx1"/>
            </a:solidFill>
          </a:ln>
          <a:effectLst>
            <a:outerShdw blurRad="63500" dist="88900" dir="2700000" algn="tl" rotWithShape="0">
              <a:prstClr val="black">
                <a:alpha val="3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764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7EFFC5C-B6A9-40F0-82EA-9D983C8BB14B}"/>
              </a:ext>
              <a:ext uri="{C183D7F6-B498-43B3-948B-1728B52AA6E4}">
                <adec:decorative xmlns:adec="http://schemas.microsoft.com/office/drawing/2017/decorative" val="1"/>
              </a:ext>
            </a:extLst>
          </p:cNvPr>
          <p:cNvPicPr>
            <a:picLocks noChangeAspect="1"/>
          </p:cNvPicPr>
          <p:nvPr/>
        </p:nvPicPr>
        <p:blipFill>
          <a:blip r:embed="rId3">
            <a:grayscl/>
            <a:alphaModFix amt="20000"/>
            <a:extLst>
              <a:ext uri="{BEBA8EAE-BF5A-486C-A8C5-ECC9F3942E4B}">
                <a14:imgProps xmlns:a14="http://schemas.microsoft.com/office/drawing/2010/main">
                  <a14:imgLayer r:embed="rId4">
                    <a14:imgEffect>
                      <a14:colorTemperature colorTemp="5623"/>
                    </a14:imgEffect>
                  </a14:imgLayer>
                </a14:imgProps>
              </a:ext>
              <a:ext uri="{28A0092B-C50C-407E-A947-70E740481C1C}">
                <a14:useLocalDpi xmlns:a14="http://schemas.microsoft.com/office/drawing/2010/main" val="0"/>
              </a:ext>
            </a:extLst>
          </a:blip>
          <a:stretch>
            <a:fillRect/>
          </a:stretch>
        </p:blipFill>
        <p:spPr>
          <a:xfrm rot="5400000">
            <a:off x="18451425" y="4582081"/>
            <a:ext cx="16491840" cy="8128015"/>
          </a:xfrm>
          <a:prstGeom prst="rect">
            <a:avLst/>
          </a:prstGeom>
        </p:spPr>
      </p:pic>
      <p:pic>
        <p:nvPicPr>
          <p:cNvPr id="1028" name="Picture 4" descr="person capturing forest and mountain while in kayak">
            <a:extLst>
              <a:ext uri="{FF2B5EF4-FFF2-40B4-BE49-F238E27FC236}">
                <a16:creationId xmlns:a16="http://schemas.microsoft.com/office/drawing/2014/main" id="{ED0BC07F-6CD9-4E27-83C4-D052CA938D3F}"/>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14303"/>
          <a:stretch/>
        </p:blipFill>
        <p:spPr bwMode="auto">
          <a:xfrm>
            <a:off x="0" y="0"/>
            <a:ext cx="12646176" cy="162560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EF4335D5-9280-46CA-B764-F83CD3E296A0}"/>
              </a:ext>
            </a:extLst>
          </p:cNvPr>
          <p:cNvCxnSpPr>
            <a:cxnSpLocks/>
          </p:cNvCxnSpPr>
          <p:nvPr/>
        </p:nvCxnSpPr>
        <p:spPr>
          <a:xfrm>
            <a:off x="13630041" y="14673582"/>
            <a:ext cx="940642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A9153E9-2171-4140-A39B-456B7B707D7F}"/>
              </a:ext>
            </a:extLst>
          </p:cNvPr>
          <p:cNvSpPr/>
          <p:nvPr/>
        </p:nvSpPr>
        <p:spPr>
          <a:xfrm rot="10800000">
            <a:off x="0" y="0"/>
            <a:ext cx="12627902" cy="10186737"/>
          </a:xfrm>
          <a:prstGeom prst="rect">
            <a:avLst/>
          </a:prstGeom>
          <a:gradFill flip="none" rotWithShape="1">
            <a:gsLst>
              <a:gs pos="0">
                <a:schemeClr val="tx1">
                  <a:lumMod val="95000"/>
                  <a:lumOff val="5000"/>
                  <a:alpha val="47000"/>
                </a:schemeClr>
              </a:gs>
              <a:gs pos="100000">
                <a:schemeClr val="bg1">
                  <a:alpha val="0"/>
                  <a:lumMod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p>
        </p:txBody>
      </p:sp>
      <p:sp>
        <p:nvSpPr>
          <p:cNvPr id="23" name="Rectangle 22">
            <a:extLst>
              <a:ext uri="{FF2B5EF4-FFF2-40B4-BE49-F238E27FC236}">
                <a16:creationId xmlns:a16="http://schemas.microsoft.com/office/drawing/2014/main" id="{F7F3515A-2934-4030-A76E-5BA9687FC048}"/>
              </a:ext>
            </a:extLst>
          </p:cNvPr>
          <p:cNvSpPr/>
          <p:nvPr/>
        </p:nvSpPr>
        <p:spPr>
          <a:xfrm>
            <a:off x="13630040" y="14827411"/>
            <a:ext cx="9746009" cy="830997"/>
          </a:xfrm>
          <a:prstGeom prst="rect">
            <a:avLst/>
          </a:prstGeom>
        </p:spPr>
        <p:txBody>
          <a:bodyPr wrap="square">
            <a:spAutoFit/>
          </a:bodyPr>
          <a:lstStyle/>
          <a:p>
            <a:r>
              <a:rPr lang="en-US" sz="2400">
                <a:latin typeface="Century Gothic" panose="020B0502020202020204" pitchFamily="34" charset="0"/>
                <a:ea typeface="Times New Roman" panose="02020603050405020304" pitchFamily="18" charset="0"/>
                <a:cs typeface="Times New Roman" panose="02020603050405020304" pitchFamily="18" charset="0"/>
              </a:rPr>
              <a:t>Please contact your Outdoor Sportsman Group representative to review options for inclusion and participation.</a:t>
            </a:r>
          </a:p>
        </p:txBody>
      </p:sp>
      <p:pic>
        <p:nvPicPr>
          <p:cNvPr id="26" name="Picture 25" descr="A sign lit up at night&#10;&#10;Description automatically generated">
            <a:extLst>
              <a:ext uri="{FF2B5EF4-FFF2-40B4-BE49-F238E27FC236}">
                <a16:creationId xmlns:a16="http://schemas.microsoft.com/office/drawing/2014/main" id="{9D2A5DC5-13D6-4FED-890A-243EF06CA9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3587" y="14848069"/>
            <a:ext cx="3581084" cy="1038516"/>
          </a:xfrm>
          <a:prstGeom prst="rect">
            <a:avLst/>
          </a:prstGeom>
        </p:spPr>
      </p:pic>
      <p:sp>
        <p:nvSpPr>
          <p:cNvPr id="5" name="Rectangle 4">
            <a:extLst>
              <a:ext uri="{FF2B5EF4-FFF2-40B4-BE49-F238E27FC236}">
                <a16:creationId xmlns:a16="http://schemas.microsoft.com/office/drawing/2014/main" id="{E7396032-BC9C-45AD-8E3B-ABBD78D4447D}"/>
              </a:ext>
            </a:extLst>
          </p:cNvPr>
          <p:cNvSpPr/>
          <p:nvPr/>
        </p:nvSpPr>
        <p:spPr>
          <a:xfrm>
            <a:off x="0" y="0"/>
            <a:ext cx="13417732" cy="16255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47D9B5C-C26C-47C2-9E9E-5AD590FD9CE0}"/>
              </a:ext>
            </a:extLst>
          </p:cNvPr>
          <p:cNvSpPr/>
          <p:nvPr/>
        </p:nvSpPr>
        <p:spPr>
          <a:xfrm>
            <a:off x="13417732" y="1580619"/>
            <a:ext cx="14704079" cy="5509200"/>
          </a:xfrm>
          <a:prstGeom prst="rect">
            <a:avLst/>
          </a:prstGeom>
        </p:spPr>
        <p:txBody>
          <a:bodyPr wrap="square">
            <a:spAutoFit/>
          </a:bodyPr>
          <a:lstStyle/>
          <a:p>
            <a:pPr>
              <a:tabLst>
                <a:tab pos="3427730" algn="l"/>
              </a:tabLst>
            </a:pPr>
            <a:r>
              <a:rPr lang="en-US" sz="4800" b="1" dirty="0">
                <a:latin typeface="Open Sans"/>
                <a:ea typeface="Times New Roman" panose="02020603050405020304" pitchFamily="18" charset="0"/>
                <a:cs typeface="Times New Roman" panose="02020603050405020304" pitchFamily="18" charset="0"/>
              </a:rPr>
              <a:t>DIGITAL &amp; SOCIAL</a:t>
            </a:r>
            <a:r>
              <a:rPr lang="en-US" sz="4800" b="1" dirty="0">
                <a:latin typeface="Century Gothic" panose="020B0502020202020204" pitchFamily="34" charset="0"/>
                <a:ea typeface="Times New Roman" panose="02020603050405020304" pitchFamily="18" charset="0"/>
                <a:cs typeface="Times New Roman" panose="02020603050405020304" pitchFamily="18" charset="0"/>
              </a:rPr>
              <a:t>	</a:t>
            </a:r>
            <a:endParaRPr lang="en-US" sz="7200" dirty="0">
              <a:latin typeface="Century Gothic" panose="020B0502020202020204" pitchFamily="34"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endParaRPr lang="en-US" sz="800" dirty="0">
              <a:latin typeface="Century Gothic" panose="020B0502020202020204" pitchFamily="34" charset="0"/>
              <a:ea typeface="Times New Roman" panose="02020603050405020304" pitchFamily="18" charset="0"/>
            </a:endParaRPr>
          </a:p>
          <a:p>
            <a:pPr marL="457200" indent="-457200">
              <a:buSzPct val="133000"/>
              <a:buFont typeface="Arial" panose="020B0604020202020204" pitchFamily="34" charset="0"/>
              <a:buChar char="•"/>
            </a:pPr>
            <a:r>
              <a:rPr lang="en-US" sz="3000" dirty="0">
                <a:latin typeface="Century Gothic" panose="020B0502020202020204" pitchFamily="34" charset="0"/>
                <a:ea typeface="Times New Roman" panose="02020603050405020304" pitchFamily="18" charset="0"/>
              </a:rPr>
              <a:t>We will also be producing well over a dozen how-to videos for our branded websites and YouTube channels on everything from choosing the right kayak for your fishing needs and water-type to effectively rigging it for your specific fishing requirements</a:t>
            </a:r>
            <a:r>
              <a:rPr lang="en-US" sz="3000" i="1" dirty="0">
                <a:latin typeface="Century Gothic" panose="020B0502020202020204" pitchFamily="34" charset="0"/>
                <a:ea typeface="Times New Roman" panose="02020603050405020304" pitchFamily="18" charset="0"/>
              </a:rPr>
              <a:t>. </a:t>
            </a:r>
            <a:r>
              <a:rPr lang="en-US" sz="3000" dirty="0">
                <a:latin typeface="Century Gothic" panose="020B0502020202020204" pitchFamily="34" charset="0"/>
                <a:ea typeface="Times New Roman" panose="02020603050405020304" pitchFamily="18" charset="0"/>
              </a:rPr>
              <a:t>These videos will be released regularly throughout the year.</a:t>
            </a:r>
          </a:p>
          <a:p>
            <a:pPr marL="457200" indent="-457200">
              <a:buSzPct val="133000"/>
              <a:buFont typeface="Arial" panose="020B0604020202020204" pitchFamily="34" charset="0"/>
              <a:buChar char="•"/>
            </a:pPr>
            <a:endParaRPr lang="en-US" sz="800" dirty="0">
              <a:latin typeface="Century Gothic" panose="020B0502020202020204" pitchFamily="34" charset="0"/>
              <a:ea typeface="Times New Roman" panose="02020603050405020304" pitchFamily="18" charset="0"/>
            </a:endParaRPr>
          </a:p>
          <a:p>
            <a:pPr marL="457200" indent="-457200">
              <a:buSzPct val="133000"/>
              <a:buFont typeface="Arial" panose="020B0604020202020204" pitchFamily="34" charset="0"/>
              <a:buChar char="•"/>
            </a:pPr>
            <a:r>
              <a:rPr lang="en-US" sz="3000" dirty="0">
                <a:latin typeface="Century Gothic" panose="020B0502020202020204" pitchFamily="34" charset="0"/>
                <a:ea typeface="Times New Roman" panose="02020603050405020304" pitchFamily="18" charset="0"/>
              </a:rPr>
              <a:t>A total of 32 specific social media outlets (Facebook, Instagram, YouTube, Twitter for all eight OSG fishing outlets) will be publishing a regular series of informational posts and promotions for our multimedia efforts and TV special throughout the first half of the year.</a:t>
            </a:r>
          </a:p>
          <a:p>
            <a:pPr marL="457200"/>
            <a:r>
              <a:rPr lang="en-US" dirty="0">
                <a:latin typeface="Century Gothic" panose="020B0502020202020204" pitchFamily="34" charset="0"/>
                <a:ea typeface="Times New Roman" panose="02020603050405020304" pitchFamily="18" charset="0"/>
              </a:rPr>
              <a:t> </a:t>
            </a:r>
          </a:p>
        </p:txBody>
      </p:sp>
      <p:sp>
        <p:nvSpPr>
          <p:cNvPr id="12" name="Rectangle 11">
            <a:extLst>
              <a:ext uri="{FF2B5EF4-FFF2-40B4-BE49-F238E27FC236}">
                <a16:creationId xmlns:a16="http://schemas.microsoft.com/office/drawing/2014/main" id="{04913C2D-570E-478C-A583-5197B98D789E}"/>
              </a:ext>
            </a:extLst>
          </p:cNvPr>
          <p:cNvSpPr/>
          <p:nvPr/>
        </p:nvSpPr>
        <p:spPr>
          <a:xfrm>
            <a:off x="16259232" y="462743"/>
            <a:ext cx="12649196" cy="584775"/>
          </a:xfrm>
          <a:prstGeom prst="rect">
            <a:avLst/>
          </a:prstGeom>
          <a:solidFill>
            <a:schemeClr val="accent4"/>
          </a:solidFill>
          <a:ln w="38100">
            <a:solidFill>
              <a:srgbClr val="FFC000"/>
            </a:solidFill>
          </a:ln>
        </p:spPr>
        <p:txBody>
          <a:bodyPr wrap="square">
            <a:spAutoFit/>
          </a:bodyPr>
          <a:lstStyle/>
          <a:p>
            <a:r>
              <a:rPr lang="en-US" sz="3200" b="1" dirty="0">
                <a:latin typeface="Century Gothic" panose="020B0502020202020204" pitchFamily="34" charset="0"/>
                <a:ea typeface="Times New Roman" panose="02020603050405020304" pitchFamily="18" charset="0"/>
                <a:cs typeface="Times New Roman" panose="02020603050405020304" pitchFamily="18" charset="0"/>
              </a:rPr>
              <a:t> </a:t>
            </a:r>
            <a:r>
              <a:rPr lang="en-US" sz="3200" b="1" dirty="0">
                <a:latin typeface="Century Gothic" panose="020B0502020202020204" pitchFamily="34" charset="0"/>
                <a:ea typeface="Times New Roman" panose="02020603050405020304" pitchFamily="18" charset="0"/>
                <a:cs typeface="Aharoni" panose="02010803020104030203" pitchFamily="2" charset="-79"/>
              </a:rPr>
              <a:t>   2022 | OSG </a:t>
            </a:r>
            <a:r>
              <a:rPr lang="en-US" sz="3200" b="1" spc="-150" dirty="0">
                <a:latin typeface="Century Gothic" panose="020B0502020202020204" pitchFamily="34" charset="0"/>
                <a:ea typeface="Times New Roman" panose="02020603050405020304" pitchFamily="18" charset="0"/>
                <a:cs typeface="Aharoni" panose="02010803020104030203" pitchFamily="2" charset="-79"/>
              </a:rPr>
              <a:t>KAYAK</a:t>
            </a:r>
            <a:r>
              <a:rPr lang="en-US" sz="3200" b="1" dirty="0">
                <a:latin typeface="Century Gothic" panose="020B0502020202020204" pitchFamily="34" charset="0"/>
                <a:ea typeface="Times New Roman" panose="02020603050405020304" pitchFamily="18" charset="0"/>
                <a:cs typeface="Aharoni" panose="02010803020104030203" pitchFamily="2" charset="-79"/>
              </a:rPr>
              <a:t> FISHING MULTIMEDIA GROWTH INITIATIVE</a:t>
            </a:r>
          </a:p>
        </p:txBody>
      </p:sp>
      <p:sp>
        <p:nvSpPr>
          <p:cNvPr id="17" name="Frame 16">
            <a:extLst>
              <a:ext uri="{FF2B5EF4-FFF2-40B4-BE49-F238E27FC236}">
                <a16:creationId xmlns:a16="http://schemas.microsoft.com/office/drawing/2014/main" id="{D399CDF7-1D5D-44D6-8887-B15407E2BAF4}"/>
              </a:ext>
            </a:extLst>
          </p:cNvPr>
          <p:cNvSpPr/>
          <p:nvPr/>
        </p:nvSpPr>
        <p:spPr>
          <a:xfrm>
            <a:off x="3031139" y="1850456"/>
            <a:ext cx="6286434" cy="4582952"/>
          </a:xfrm>
          <a:prstGeom prst="frame">
            <a:avLst>
              <a:gd name="adj1" fmla="val 1855"/>
            </a:avLst>
          </a:prstGeom>
          <a:solidFill>
            <a:srgbClr val="FFC0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 name="TextBox 2">
            <a:extLst>
              <a:ext uri="{FF2B5EF4-FFF2-40B4-BE49-F238E27FC236}">
                <a16:creationId xmlns:a16="http://schemas.microsoft.com/office/drawing/2014/main" id="{366DDAB6-357D-4561-B893-EEA5B7F33E10}"/>
              </a:ext>
            </a:extLst>
          </p:cNvPr>
          <p:cNvSpPr txBox="1"/>
          <p:nvPr/>
        </p:nvSpPr>
        <p:spPr>
          <a:xfrm>
            <a:off x="14449425" y="8462170"/>
            <a:ext cx="9406421" cy="1754326"/>
          </a:xfrm>
          <a:prstGeom prst="rect">
            <a:avLst/>
          </a:prstGeom>
          <a:noFill/>
        </p:spPr>
        <p:txBody>
          <a:bodyPr wrap="square" rtlCol="0">
            <a:spAutoFit/>
          </a:bodyPr>
          <a:lstStyle/>
          <a:p>
            <a:r>
              <a:rPr lang="en-US" sz="5400" dirty="0">
                <a:highlight>
                  <a:srgbClr val="FF00FF"/>
                </a:highlight>
              </a:rPr>
              <a:t>Need images from YouTube pages of reviews</a:t>
            </a:r>
          </a:p>
        </p:txBody>
      </p:sp>
      <p:pic>
        <p:nvPicPr>
          <p:cNvPr id="11" name="Picture 10">
            <a:extLst>
              <a:ext uri="{FF2B5EF4-FFF2-40B4-BE49-F238E27FC236}">
                <a16:creationId xmlns:a16="http://schemas.microsoft.com/office/drawing/2014/main" id="{F9AE80F7-97A5-4B62-8C23-27EFEBC007DE}"/>
              </a:ext>
            </a:extLst>
          </p:cNvPr>
          <p:cNvPicPr>
            <a:picLocks noChangeAspect="1"/>
          </p:cNvPicPr>
          <p:nvPr/>
        </p:nvPicPr>
        <p:blipFill rotWithShape="1">
          <a:blip r:embed="rId7"/>
          <a:srcRect l="1149" t="11996" r="6952" b="8915"/>
          <a:stretch/>
        </p:blipFill>
        <p:spPr>
          <a:xfrm>
            <a:off x="13478048" y="7253941"/>
            <a:ext cx="14704079" cy="7118022"/>
          </a:xfrm>
          <a:prstGeom prst="rect">
            <a:avLst/>
          </a:prstGeom>
        </p:spPr>
      </p:pic>
      <p:pic>
        <p:nvPicPr>
          <p:cNvPr id="18" name="Picture 17">
            <a:extLst>
              <a:ext uri="{FF2B5EF4-FFF2-40B4-BE49-F238E27FC236}">
                <a16:creationId xmlns:a16="http://schemas.microsoft.com/office/drawing/2014/main" id="{9BE97755-8A08-4B93-87AD-AC954DCCCD6B}"/>
              </a:ext>
              <a:ext uri="{C183D7F6-B498-43B3-948B-1728B52AA6E4}">
                <adec:decorative xmlns:adec="http://schemas.microsoft.com/office/drawing/2017/decorative" val="1"/>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322000"/>
                    </a14:imgEffect>
                    <a14:imgEffect>
                      <a14:brightnessContrast bright="-3000"/>
                    </a14:imgEffect>
                  </a14:imgLayer>
                </a14:imgProps>
              </a:ext>
              <a:ext uri="{28A0092B-C50C-407E-A947-70E740481C1C}">
                <a14:useLocalDpi xmlns:a14="http://schemas.microsoft.com/office/drawing/2010/main" val="0"/>
              </a:ext>
            </a:extLst>
          </a:blip>
          <a:srcRect l="19038" t="30972" r="19336" b="25265"/>
          <a:stretch/>
        </p:blipFill>
        <p:spPr>
          <a:xfrm>
            <a:off x="2947582" y="2173521"/>
            <a:ext cx="6453547" cy="4582952"/>
          </a:xfrm>
          <a:prstGeom prst="rect">
            <a:avLst/>
          </a:prstGeom>
        </p:spPr>
      </p:pic>
      <p:sp>
        <p:nvSpPr>
          <p:cNvPr id="16" name="TextBox 15">
            <a:extLst>
              <a:ext uri="{FF2B5EF4-FFF2-40B4-BE49-F238E27FC236}">
                <a16:creationId xmlns:a16="http://schemas.microsoft.com/office/drawing/2014/main" id="{051C174E-E986-4953-8EF3-C20060B1266A}"/>
              </a:ext>
            </a:extLst>
          </p:cNvPr>
          <p:cNvSpPr txBox="1"/>
          <p:nvPr/>
        </p:nvSpPr>
        <p:spPr>
          <a:xfrm>
            <a:off x="3159449" y="6892510"/>
            <a:ext cx="6002780" cy="2585323"/>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Open Sans"/>
                <a:cs typeface="Times New Roman" panose="02020603050405020304" pitchFamily="18" charset="0"/>
              </a:rPr>
              <a:t>A Success Guide For New Kayak Anglers</a:t>
            </a:r>
          </a:p>
        </p:txBody>
      </p:sp>
    </p:spTree>
    <p:extLst>
      <p:ext uri="{BB962C8B-B14F-4D97-AF65-F5344CB8AC3E}">
        <p14:creationId xmlns:p14="http://schemas.microsoft.com/office/powerpoint/2010/main" val="4179962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CF7B30-B1B9-4D16-A751-F9ACF2D17073}"/>
              </a:ext>
            </a:extLst>
          </p:cNvPr>
          <p:cNvPicPr>
            <a:picLocks noChangeAspect="1"/>
          </p:cNvPicPr>
          <p:nvPr/>
        </p:nvPicPr>
        <p:blipFill>
          <a:blip r:embed="rId3">
            <a:extLst>
              <a:ext uri="{28A0092B-C50C-407E-A947-70E740481C1C}">
                <a14:useLocalDpi xmlns:a14="http://schemas.microsoft.com/office/drawing/2010/main" val="0"/>
              </a:ext>
            </a:extLst>
          </a:blip>
          <a:srcRect l="3600" r="3600"/>
          <a:stretch/>
        </p:blipFill>
        <p:spPr>
          <a:xfrm>
            <a:off x="0" y="0"/>
            <a:ext cx="18781295" cy="16256000"/>
          </a:xfrm>
          <a:prstGeom prst="rect">
            <a:avLst/>
          </a:prstGeom>
        </p:spPr>
      </p:pic>
      <p:pic>
        <p:nvPicPr>
          <p:cNvPr id="5" name="Picture 4">
            <a:extLst>
              <a:ext uri="{FF2B5EF4-FFF2-40B4-BE49-F238E27FC236}">
                <a16:creationId xmlns:a16="http://schemas.microsoft.com/office/drawing/2014/main" id="{07388CCA-E6EB-4C5C-9161-BAAD99EC4489}"/>
              </a:ext>
              <a:ext uri="{C183D7F6-B498-43B3-948B-1728B52AA6E4}">
                <adec:decorative xmlns:adec="http://schemas.microsoft.com/office/drawing/2017/decorative" val="1"/>
              </a:ext>
            </a:extLst>
          </p:cNvPr>
          <p:cNvPicPr>
            <a:picLocks noChangeAspect="1"/>
          </p:cNvPicPr>
          <p:nvPr/>
        </p:nvPicPr>
        <p:blipFill>
          <a:blip r:embed="rId4">
            <a:grayscl/>
            <a:alphaModFix amt="20000"/>
            <a:extLst>
              <a:ext uri="{BEBA8EAE-BF5A-486C-A8C5-ECC9F3942E4B}">
                <a14:imgProps xmlns:a14="http://schemas.microsoft.com/office/drawing/2010/main">
                  <a14:imgLayer r:embed="rId5">
                    <a14:imgEffect>
                      <a14:colorTemperature colorTemp="5623"/>
                    </a14:imgEffect>
                  </a14:imgLayer>
                </a14:imgProps>
              </a:ext>
              <a:ext uri="{28A0092B-C50C-407E-A947-70E740481C1C}">
                <a14:useLocalDpi xmlns:a14="http://schemas.microsoft.com/office/drawing/2010/main" val="0"/>
              </a:ext>
            </a:extLst>
          </a:blip>
          <a:stretch>
            <a:fillRect/>
          </a:stretch>
        </p:blipFill>
        <p:spPr>
          <a:xfrm rot="5400000">
            <a:off x="17218947" y="4122946"/>
            <a:ext cx="16373907" cy="8128015"/>
          </a:xfrm>
          <a:prstGeom prst="rect">
            <a:avLst/>
          </a:prstGeom>
        </p:spPr>
      </p:pic>
      <p:sp>
        <p:nvSpPr>
          <p:cNvPr id="4" name="Rectangle 3">
            <a:extLst>
              <a:ext uri="{FF2B5EF4-FFF2-40B4-BE49-F238E27FC236}">
                <a16:creationId xmlns:a16="http://schemas.microsoft.com/office/drawing/2014/main" id="{3DBA4F61-F2C5-4926-ABAB-8DDE1F5AE462}"/>
              </a:ext>
            </a:extLst>
          </p:cNvPr>
          <p:cNvSpPr/>
          <p:nvPr/>
        </p:nvSpPr>
        <p:spPr>
          <a:xfrm>
            <a:off x="5210739" y="0"/>
            <a:ext cx="13763467" cy="16256000"/>
          </a:xfrm>
          <a:prstGeom prst="rect">
            <a:avLst/>
          </a:prstGeom>
          <a:gradFill flip="none" rotWithShape="1">
            <a:gsLst>
              <a:gs pos="22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ACCF478-94BC-4EC7-8A77-2509C5AF680C}"/>
              </a:ext>
            </a:extLst>
          </p:cNvPr>
          <p:cNvSpPr/>
          <p:nvPr/>
        </p:nvSpPr>
        <p:spPr>
          <a:xfrm>
            <a:off x="10881360" y="7503428"/>
            <a:ext cx="17189972" cy="7555915"/>
          </a:xfrm>
          <a:prstGeom prst="rect">
            <a:avLst/>
          </a:prstGeom>
        </p:spPr>
        <p:txBody>
          <a:bodyPr wrap="square" lIns="91440" tIns="45720" rIns="91440" bIns="45720" anchor="t">
            <a:spAutoFit/>
          </a:bodyPr>
          <a:lstStyle/>
          <a:p>
            <a:pPr algn="ctr"/>
            <a:endParaRPr lang="en-US" sz="3000" dirty="0">
              <a:highlight>
                <a:srgbClr val="FFFF00"/>
              </a:highlight>
              <a:latin typeface="Century Gothic" panose="020B0502020202020204" pitchFamily="34" charset="0"/>
              <a:ea typeface="Times New Roman" panose="02020603050405020304" pitchFamily="18" charset="0"/>
              <a:cs typeface="Times New Roman" panose="02020603050405020304" pitchFamily="18" charset="0"/>
            </a:endParaRPr>
          </a:p>
          <a:p>
            <a:r>
              <a:rPr lang="en-US" sz="3000" dirty="0">
                <a:latin typeface="Century Gothic"/>
                <a:ea typeface="Times New Roman" panose="02020603050405020304" pitchFamily="18" charset="0"/>
                <a:cs typeface="Times New Roman"/>
              </a:rPr>
              <a:t>Outdoor Sportsman Group’s 2021 </a:t>
            </a:r>
            <a:r>
              <a:rPr lang="en-US" sz="3000" b="1" i="1" dirty="0">
                <a:latin typeface="Century Gothic"/>
                <a:ea typeface="Times New Roman" panose="02020603050405020304" pitchFamily="18" charset="0"/>
                <a:cs typeface="Times New Roman"/>
              </a:rPr>
              <a:t>KAYAK FISHING FUN</a:t>
            </a:r>
            <a:r>
              <a:rPr lang="en-US" sz="3000" dirty="0">
                <a:latin typeface="Century Gothic"/>
                <a:ea typeface="Times New Roman" panose="02020603050405020304" pitchFamily="18" charset="0"/>
                <a:cs typeface="Times New Roman"/>
              </a:rPr>
              <a:t>! delivered more total scale and reach than any consumer initiative ever launched in the kayak media universe:</a:t>
            </a:r>
          </a:p>
          <a:p>
            <a:endParaRPr lang="en-US" sz="3000" dirty="0">
              <a:latin typeface="Century Gothic"/>
              <a:ea typeface="Times New Roman" panose="02020603050405020304" pitchFamily="18" charset="0"/>
              <a:cs typeface="Times New Roman"/>
            </a:endParaRPr>
          </a:p>
          <a:p>
            <a:pPr marL="457200" indent="-457200">
              <a:buFont typeface="Wingdings" panose="05000000000000000000" pitchFamily="2" charset="2"/>
              <a:buChar char="§"/>
            </a:pPr>
            <a:r>
              <a:rPr lang="en-US" sz="3000" dirty="0">
                <a:latin typeface="Century Gothic"/>
                <a:ea typeface="Times New Roman" panose="02020603050405020304" pitchFamily="18" charset="0"/>
                <a:cs typeface="Times New Roman"/>
              </a:rPr>
              <a:t>15 combined airings across Outdoor Channel, World Fishing Network and </a:t>
            </a:r>
            <a:r>
              <a:rPr lang="en-US" sz="3000" dirty="0" err="1">
                <a:latin typeface="Century Gothic"/>
                <a:ea typeface="Times New Roman" panose="02020603050405020304" pitchFamily="18" charset="0"/>
                <a:cs typeface="Times New Roman"/>
              </a:rPr>
              <a:t>Sprortsman</a:t>
            </a:r>
            <a:r>
              <a:rPr lang="en-US" sz="3000" dirty="0">
                <a:latin typeface="Century Gothic"/>
                <a:ea typeface="Times New Roman" panose="02020603050405020304" pitchFamily="18" charset="0"/>
                <a:cs typeface="Times New Roman"/>
              </a:rPr>
              <a:t> Channel of the one-hour Kayak Fishing Fun! TV Special netted over 900,000 viewers!</a:t>
            </a:r>
          </a:p>
          <a:p>
            <a:pPr marL="457200" indent="-457200">
              <a:buFont typeface="Wingdings" panose="05000000000000000000" pitchFamily="2" charset="2"/>
              <a:buChar char="§"/>
            </a:pPr>
            <a:endParaRPr lang="en-US" sz="1500" dirty="0">
              <a:latin typeface="Century Gothic"/>
              <a:ea typeface="Times New Roman" panose="02020603050405020304" pitchFamily="18" charset="0"/>
              <a:cs typeface="Times New Roman"/>
            </a:endParaRPr>
          </a:p>
          <a:p>
            <a:pPr marL="457200" indent="-457200">
              <a:buFont typeface="Wingdings" panose="05000000000000000000" pitchFamily="2" charset="2"/>
              <a:buChar char="§"/>
            </a:pPr>
            <a:r>
              <a:rPr lang="en-US" sz="3000" dirty="0">
                <a:latin typeface="Century Gothic"/>
                <a:ea typeface="Times New Roman" panose="02020603050405020304" pitchFamily="18" charset="0"/>
                <a:cs typeface="Times New Roman"/>
              </a:rPr>
              <a:t>Our combined social and digital posts delivered over 1,001,020 impressions!</a:t>
            </a:r>
          </a:p>
          <a:p>
            <a:pPr marL="457200" indent="-457200">
              <a:buFont typeface="Wingdings" panose="05000000000000000000" pitchFamily="2" charset="2"/>
              <a:buChar char="§"/>
            </a:pPr>
            <a:endParaRPr lang="en-US" sz="1500" dirty="0">
              <a:latin typeface="Century Gothic"/>
              <a:ea typeface="Times New Roman" panose="02020603050405020304" pitchFamily="18" charset="0"/>
              <a:cs typeface="Times New Roman"/>
            </a:endParaRPr>
          </a:p>
          <a:p>
            <a:pPr marL="457200" indent="-457200">
              <a:buFont typeface="Wingdings" panose="05000000000000000000" pitchFamily="2" charset="2"/>
              <a:buChar char="§"/>
            </a:pPr>
            <a:endParaRPr lang="en-US" sz="500" dirty="0">
              <a:latin typeface="Century Gothic"/>
              <a:ea typeface="Times New Roman" panose="02020603050405020304" pitchFamily="18" charset="0"/>
              <a:cs typeface="Times New Roman"/>
            </a:endParaRPr>
          </a:p>
          <a:p>
            <a:pPr marL="457200" indent="-457200">
              <a:buFont typeface="Wingdings" panose="05000000000000000000" pitchFamily="2" charset="2"/>
              <a:buChar char="§"/>
            </a:pPr>
            <a:r>
              <a:rPr lang="en-US" sz="3000" dirty="0">
                <a:latin typeface="Century Gothic"/>
                <a:ea typeface="Times New Roman" panose="02020603050405020304" pitchFamily="18" charset="0"/>
                <a:cs typeface="Times New Roman"/>
              </a:rPr>
              <a:t>Our eight-page Kayak Special Sections in Game &amp; Fish, Florida Sportsman, Fly Fisherman, In-Fisherman magazines plus our Kayak Fishing Fun premium newsstand magazine influenced 7,995,625 total readers!</a:t>
            </a:r>
          </a:p>
          <a:p>
            <a:pPr marL="457200" indent="-457200">
              <a:buFont typeface="Wingdings" panose="05000000000000000000" pitchFamily="2" charset="2"/>
              <a:buChar char="§"/>
            </a:pPr>
            <a:endParaRPr lang="en-US" sz="1500" dirty="0">
              <a:latin typeface="Century Gothic"/>
              <a:ea typeface="Times New Roman" panose="02020603050405020304" pitchFamily="18" charset="0"/>
              <a:cs typeface="Times New Roman"/>
            </a:endParaRPr>
          </a:p>
          <a:p>
            <a:pPr marL="457200" indent="-457200">
              <a:buFont typeface="Wingdings" panose="05000000000000000000" pitchFamily="2" charset="2"/>
              <a:buChar char="§"/>
            </a:pPr>
            <a:r>
              <a:rPr lang="en-US" sz="3000" dirty="0">
                <a:latin typeface="Century Gothic"/>
                <a:ea typeface="Times New Roman" panose="02020603050405020304" pitchFamily="18" charset="0"/>
                <a:cs typeface="Times New Roman"/>
              </a:rPr>
              <a:t>Total consumer impressions to date are 9,896,645 – and continuing to grow each day on our social and digital outlets! </a:t>
            </a:r>
          </a:p>
          <a:p>
            <a:pPr marL="457200" indent="-457200">
              <a:buFont typeface="Wingdings" panose="05000000000000000000" pitchFamily="2" charset="2"/>
              <a:buChar char="§"/>
            </a:pPr>
            <a:endParaRPr lang="en-US" sz="1500" dirty="0">
              <a:latin typeface="Century Gothic"/>
              <a:ea typeface="Times New Roman" panose="02020603050405020304" pitchFamily="18" charset="0"/>
              <a:cs typeface="Times New Roman"/>
            </a:endParaRPr>
          </a:p>
          <a:p>
            <a:pPr marL="457200" indent="-457200">
              <a:buFont typeface="Wingdings" panose="05000000000000000000" pitchFamily="2" charset="2"/>
              <a:buChar char="§"/>
            </a:pPr>
            <a:r>
              <a:rPr lang="en-US" sz="3000" dirty="0">
                <a:latin typeface="Century Gothic"/>
                <a:ea typeface="Times New Roman" panose="02020603050405020304" pitchFamily="18" charset="0"/>
                <a:cs typeface="Times New Roman"/>
              </a:rPr>
              <a:t>2022 will be even larger – secure your spot today! </a:t>
            </a:r>
          </a:p>
          <a:p>
            <a:endParaRPr lang="en-US" sz="30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ECDCAA2D-CA1D-4A1A-8C16-ABAB408706A3}"/>
              </a:ext>
            </a:extLst>
          </p:cNvPr>
          <p:cNvSpPr/>
          <p:nvPr/>
        </p:nvSpPr>
        <p:spPr>
          <a:xfrm>
            <a:off x="11382089" y="5989270"/>
            <a:ext cx="16188513" cy="1631216"/>
          </a:xfrm>
          <a:prstGeom prst="rect">
            <a:avLst/>
          </a:prstGeom>
        </p:spPr>
        <p:txBody>
          <a:bodyPr wrap="square" lIns="91440" tIns="45720" rIns="91440" bIns="45720" anchor="t">
            <a:spAutoFit/>
          </a:bodyPr>
          <a:lstStyle/>
          <a:p>
            <a:pPr algn="ctr"/>
            <a:r>
              <a:rPr lang="en-US" sz="5000" b="1" spc="-150" dirty="0">
                <a:latin typeface="Open Sans" panose="020B0606030504020204"/>
                <a:ea typeface="Times New Roman" panose="02020603050405020304" pitchFamily="18" charset="0"/>
                <a:cs typeface="Aharoni"/>
              </a:rPr>
              <a:t>2022 MULTIMEDIA </a:t>
            </a:r>
            <a:r>
              <a:rPr lang="en-US" sz="5000" b="1" spc="-150" dirty="0">
                <a:solidFill>
                  <a:srgbClr val="FF0000"/>
                </a:solidFill>
                <a:latin typeface="Open Sans" panose="020B0606030504020204"/>
                <a:ea typeface="Times New Roman" panose="02020603050405020304" pitchFamily="18" charset="0"/>
                <a:cs typeface="Aharoni"/>
              </a:rPr>
              <a:t>GROWTH</a:t>
            </a:r>
            <a:r>
              <a:rPr lang="en-US" sz="5000" b="1" spc="-150" dirty="0">
                <a:latin typeface="Open Sans" panose="020B0606030504020204"/>
                <a:ea typeface="Times New Roman" panose="02020603050405020304" pitchFamily="18" charset="0"/>
                <a:cs typeface="Aharoni"/>
              </a:rPr>
              <a:t> </a:t>
            </a:r>
            <a:r>
              <a:rPr lang="en-US" sz="5000" b="1" spc="-150" dirty="0">
                <a:solidFill>
                  <a:srgbClr val="FF0000"/>
                </a:solidFill>
                <a:latin typeface="Open Sans" panose="020B0606030504020204"/>
                <a:cs typeface="Aharoni"/>
              </a:rPr>
              <a:t>&amp; EDUCATION</a:t>
            </a:r>
            <a:r>
              <a:rPr lang="en-US" sz="5000" b="1" spc="-150" dirty="0">
                <a:latin typeface="Open Sans" panose="020B0606030504020204"/>
                <a:ea typeface="Times New Roman" panose="02020603050405020304" pitchFamily="18" charset="0"/>
                <a:cs typeface="Aharoni"/>
              </a:rPr>
              <a:t> INITIATIVE UNPRECEDENTED SCALE &amp; REACH </a:t>
            </a:r>
            <a:endParaRPr lang="en-US" sz="5000" b="1" spc="-150" dirty="0">
              <a:latin typeface="Open Sans" panose="020B0606030504020204"/>
              <a:ea typeface="Times New Roman" panose="02020603050405020304" pitchFamily="18" charset="0"/>
              <a:cs typeface="Aharoni" panose="02010803020104030203" pitchFamily="2" charset="-79"/>
            </a:endParaRPr>
          </a:p>
        </p:txBody>
      </p:sp>
      <p:cxnSp>
        <p:nvCxnSpPr>
          <p:cNvPr id="3" name="Straight Connector 2">
            <a:extLst>
              <a:ext uri="{FF2B5EF4-FFF2-40B4-BE49-F238E27FC236}">
                <a16:creationId xmlns:a16="http://schemas.microsoft.com/office/drawing/2014/main" id="{50969967-CD10-4F8A-B327-177BEEA25404}"/>
              </a:ext>
            </a:extLst>
          </p:cNvPr>
          <p:cNvCxnSpPr>
            <a:cxnSpLocks/>
          </p:cNvCxnSpPr>
          <p:nvPr/>
        </p:nvCxnSpPr>
        <p:spPr>
          <a:xfrm>
            <a:off x="10881360" y="15038188"/>
            <a:ext cx="828575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37B95A97-5AB8-4481-B2CF-669053E1FAE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3000"/>
                    </a14:imgEffect>
                  </a14:imgLayer>
                </a14:imgProps>
              </a:ext>
              <a:ext uri="{28A0092B-C50C-407E-A947-70E740481C1C}">
                <a14:useLocalDpi xmlns:a14="http://schemas.microsoft.com/office/drawing/2010/main" val="0"/>
              </a:ext>
            </a:extLst>
          </a:blip>
          <a:srcRect l="19038" t="30972" r="19336" b="25265"/>
          <a:stretch/>
        </p:blipFill>
        <p:spPr>
          <a:xfrm rot="21130678">
            <a:off x="12887963" y="149087"/>
            <a:ext cx="7824136" cy="5556268"/>
          </a:xfrm>
          <a:prstGeom prst="rect">
            <a:avLst/>
          </a:prstGeom>
          <a:effectLst>
            <a:outerShdw blurRad="101600" dist="101600" dir="2700000" algn="tl" rotWithShape="0">
              <a:prstClr val="black">
                <a:alpha val="69000"/>
              </a:prstClr>
            </a:outerShdw>
          </a:effectLst>
        </p:spPr>
      </p:pic>
      <p:sp>
        <p:nvSpPr>
          <p:cNvPr id="12" name="Rectangle 11">
            <a:extLst>
              <a:ext uri="{FF2B5EF4-FFF2-40B4-BE49-F238E27FC236}">
                <a16:creationId xmlns:a16="http://schemas.microsoft.com/office/drawing/2014/main" id="{5DACE27A-32AF-47A7-9732-CA28D2961DD1}"/>
              </a:ext>
            </a:extLst>
          </p:cNvPr>
          <p:cNvSpPr/>
          <p:nvPr/>
        </p:nvSpPr>
        <p:spPr>
          <a:xfrm>
            <a:off x="10959699" y="15316309"/>
            <a:ext cx="8285758" cy="671632"/>
          </a:xfrm>
          <a:prstGeom prst="rect">
            <a:avLst/>
          </a:prstGeom>
        </p:spPr>
        <p:txBody>
          <a:bodyPr wrap="square">
            <a:spAutoFit/>
          </a:bodyPr>
          <a:lstStyle/>
          <a:p>
            <a:r>
              <a:rPr lang="en-US" dirty="0">
                <a:latin typeface="Century Gothic" panose="020B0502020202020204" pitchFamily="34" charset="0"/>
                <a:ea typeface="Times New Roman" panose="02020603050405020304" pitchFamily="18" charset="0"/>
                <a:cs typeface="Times New Roman" panose="02020603050405020304" pitchFamily="18" charset="0"/>
              </a:rPr>
              <a:t>Please contact your Outdoor Sportsman Group representative to review options for inclusion and participation.</a:t>
            </a:r>
          </a:p>
        </p:txBody>
      </p:sp>
      <p:pic>
        <p:nvPicPr>
          <p:cNvPr id="6" name="Picture 5" descr="A sign lit up at night&#10;&#10;Description automatically generated">
            <a:extLst>
              <a:ext uri="{FF2B5EF4-FFF2-40B4-BE49-F238E27FC236}">
                <a16:creationId xmlns:a16="http://schemas.microsoft.com/office/drawing/2014/main" id="{03064C56-1360-478D-957F-1D6FC5780E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76018" y="14613609"/>
            <a:ext cx="3581084" cy="1038516"/>
          </a:xfrm>
          <a:prstGeom prst="rect">
            <a:avLst/>
          </a:prstGeom>
        </p:spPr>
      </p:pic>
    </p:spTree>
    <p:extLst>
      <p:ext uri="{BB962C8B-B14F-4D97-AF65-F5344CB8AC3E}">
        <p14:creationId xmlns:p14="http://schemas.microsoft.com/office/powerpoint/2010/main" val="362798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045EA8-1B25-44CD-9D37-6290A2FB1680}"/>
              </a:ext>
              <a:ext uri="{C183D7F6-B498-43B3-948B-1728B52AA6E4}">
                <adec:decorative xmlns:adec="http://schemas.microsoft.com/office/drawing/2017/decorative" val="1"/>
              </a:ext>
            </a:extLst>
          </p:cNvPr>
          <p:cNvPicPr>
            <a:picLocks noChangeAspect="1" noChangeArrowheads="1"/>
          </p:cNvPicPr>
          <p:nvPr/>
        </p:nvPicPr>
        <p:blipFill rotWithShape="1">
          <a:blip r:embed="rId2">
            <a:alphaModFix amt="28000"/>
            <a:extLst>
              <a:ext uri="{28A0092B-C50C-407E-A947-70E740481C1C}">
                <a14:useLocalDpi xmlns:a14="http://schemas.microsoft.com/office/drawing/2010/main" val="0"/>
              </a:ext>
            </a:extLst>
          </a:blip>
          <a:srcRect l="4482" t="50886" b="12618"/>
          <a:stretch/>
        </p:blipFill>
        <p:spPr bwMode="auto">
          <a:xfrm>
            <a:off x="1" y="0"/>
            <a:ext cx="28898849" cy="16256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sign lit up at night&#10;&#10;Description automatically generated">
            <a:extLst>
              <a:ext uri="{FF2B5EF4-FFF2-40B4-BE49-F238E27FC236}">
                <a16:creationId xmlns:a16="http://schemas.microsoft.com/office/drawing/2014/main" id="{1D9A81B3-F7F6-4B17-9A9E-3F28C15FA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5588" y="14520791"/>
            <a:ext cx="3887057" cy="1127248"/>
          </a:xfrm>
          <a:prstGeom prst="rect">
            <a:avLst/>
          </a:prstGeom>
        </p:spPr>
      </p:pic>
      <p:cxnSp>
        <p:nvCxnSpPr>
          <p:cNvPr id="17" name="Straight Connector 16">
            <a:extLst>
              <a:ext uri="{FF2B5EF4-FFF2-40B4-BE49-F238E27FC236}">
                <a16:creationId xmlns:a16="http://schemas.microsoft.com/office/drawing/2014/main" id="{0977A859-706C-4EFD-94C8-B1355D4AAD41}"/>
              </a:ext>
            </a:extLst>
          </p:cNvPr>
          <p:cNvCxnSpPr>
            <a:cxnSpLocks/>
          </p:cNvCxnSpPr>
          <p:nvPr/>
        </p:nvCxnSpPr>
        <p:spPr>
          <a:xfrm>
            <a:off x="1176205" y="14791815"/>
            <a:ext cx="152929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81F88DC-1001-4B35-8C90-0DEDB948FA1F}"/>
              </a:ext>
            </a:extLst>
          </p:cNvPr>
          <p:cNvSpPr/>
          <p:nvPr/>
        </p:nvSpPr>
        <p:spPr>
          <a:xfrm>
            <a:off x="1176205" y="15079917"/>
            <a:ext cx="14368199" cy="830997"/>
          </a:xfrm>
          <a:prstGeom prst="rect">
            <a:avLst/>
          </a:prstGeom>
        </p:spPr>
        <p:txBody>
          <a:bodyPr wrap="square">
            <a:spAutoFit/>
          </a:bodyPr>
          <a:lstStyle/>
          <a:p>
            <a:r>
              <a:rPr lang="en-US" sz="2400">
                <a:latin typeface="Century Gothic" panose="020B0502020202020204" pitchFamily="34" charset="0"/>
                <a:ea typeface="Times New Roman" panose="02020603050405020304" pitchFamily="18" charset="0"/>
                <a:cs typeface="Times New Roman" panose="02020603050405020304" pitchFamily="18" charset="0"/>
              </a:rPr>
              <a:t>Please contact your Outdoor Sportsman Group representative to review options for inclusion and participation.</a:t>
            </a:r>
          </a:p>
        </p:txBody>
      </p:sp>
      <p:sp>
        <p:nvSpPr>
          <p:cNvPr id="20" name="Rectangle 19">
            <a:extLst>
              <a:ext uri="{FF2B5EF4-FFF2-40B4-BE49-F238E27FC236}">
                <a16:creationId xmlns:a16="http://schemas.microsoft.com/office/drawing/2014/main" id="{4CCAB0C9-80B7-4518-8996-0915BAFDB9F5}"/>
              </a:ext>
            </a:extLst>
          </p:cNvPr>
          <p:cNvSpPr/>
          <p:nvPr/>
        </p:nvSpPr>
        <p:spPr>
          <a:xfrm>
            <a:off x="1493303" y="1147548"/>
            <a:ext cx="20806228" cy="1323439"/>
          </a:xfrm>
          <a:prstGeom prst="rect">
            <a:avLst/>
          </a:prstGeom>
        </p:spPr>
        <p:txBody>
          <a:bodyPr wrap="square">
            <a:spAutoFit/>
          </a:bodyPr>
          <a:lstStyle/>
          <a:p>
            <a:r>
              <a:rPr lang="en-US" sz="3600">
                <a:latin typeface="Century Gothic" panose="020B0502020202020204" pitchFamily="34" charset="0"/>
                <a:ea typeface="Times New Roman" panose="02020603050405020304" pitchFamily="18" charset="0"/>
                <a:cs typeface="Times New Roman" panose="02020603050405020304" pitchFamily="18" charset="0"/>
              </a:rPr>
              <a:t> </a:t>
            </a:r>
            <a:r>
              <a:rPr lang="en-US" sz="8000" b="1">
                <a:latin typeface="Open Sans"/>
                <a:ea typeface="Times New Roman" panose="02020603050405020304" pitchFamily="18" charset="0"/>
                <a:cs typeface="Aharoni" panose="02010803020104030203" pitchFamily="2" charset="-79"/>
              </a:rPr>
              <a:t>GOLD SPONSORSHIP PACKAGE - $19,950</a:t>
            </a:r>
            <a:endParaRPr lang="en-US" sz="7200" b="1">
              <a:latin typeface="Open Sans"/>
              <a:ea typeface="Times New Roman" panose="02020603050405020304" pitchFamily="18" charset="0"/>
              <a:cs typeface="Aharoni" panose="02010803020104030203" pitchFamily="2" charset="-79"/>
            </a:endParaRPr>
          </a:p>
        </p:txBody>
      </p:sp>
      <p:sp>
        <p:nvSpPr>
          <p:cNvPr id="22" name="Rectangle 21">
            <a:extLst>
              <a:ext uri="{FF2B5EF4-FFF2-40B4-BE49-F238E27FC236}">
                <a16:creationId xmlns:a16="http://schemas.microsoft.com/office/drawing/2014/main" id="{0F704DE1-705B-4C06-9E02-9C73C793B6DB}"/>
              </a:ext>
            </a:extLst>
          </p:cNvPr>
          <p:cNvSpPr/>
          <p:nvPr/>
        </p:nvSpPr>
        <p:spPr>
          <a:xfrm>
            <a:off x="1975620" y="2384862"/>
            <a:ext cx="17771710" cy="1754326"/>
          </a:xfrm>
          <a:prstGeom prst="rect">
            <a:avLst/>
          </a:prstGeom>
        </p:spPr>
        <p:txBody>
          <a:bodyPr wrap="square" lIns="91440" tIns="45720" rIns="91440" bIns="45720" anchor="t">
            <a:spAutoFit/>
          </a:bodyPr>
          <a:lstStyle/>
          <a:p>
            <a:pPr algn="ctr" defTabSz="914400">
              <a:defRPr/>
            </a:pPr>
            <a:r>
              <a:rPr lang="en-US" sz="3600" b="1" i="1" dirty="0">
                <a:latin typeface="Century Gothic"/>
              </a:rPr>
              <a:t>In addition to the paid media outlined below, sponsorship also includes $25,000+ in added value co-branded elements.</a:t>
            </a:r>
            <a:endParaRPr lang="en-US" sz="3600" b="1" i="1" dirty="0">
              <a:latin typeface="Century Gothic" panose="020B0502020202020204" pitchFamily="34" charset="0"/>
            </a:endParaRPr>
          </a:p>
          <a:p>
            <a:pPr algn="ctr" defTabSz="914400">
              <a:defRPr/>
            </a:pPr>
            <a:r>
              <a:rPr lang="en-US" sz="3600" b="1" i="1" dirty="0">
                <a:latin typeface="Century Gothic"/>
              </a:rPr>
              <a:t>(100x on-air promos, 50x on-air snipes – per network)</a:t>
            </a:r>
            <a:endParaRPr lang="en-US" sz="3600" b="1" i="1" dirty="0">
              <a:latin typeface="Century Gothic" panose="020B0502020202020204" pitchFamily="34" charset="0"/>
            </a:endParaRPr>
          </a:p>
        </p:txBody>
      </p:sp>
      <p:sp>
        <p:nvSpPr>
          <p:cNvPr id="31" name="TextBox 30">
            <a:extLst>
              <a:ext uri="{FF2B5EF4-FFF2-40B4-BE49-F238E27FC236}">
                <a16:creationId xmlns:a16="http://schemas.microsoft.com/office/drawing/2014/main" id="{BE137C94-E31A-408A-AD4F-F8B56314E6FC}"/>
              </a:ext>
            </a:extLst>
          </p:cNvPr>
          <p:cNvSpPr txBox="1"/>
          <p:nvPr/>
        </p:nvSpPr>
        <p:spPr>
          <a:xfrm>
            <a:off x="1493304" y="4130685"/>
            <a:ext cx="17574184" cy="2631490"/>
          </a:xfrm>
          <a:prstGeom prst="rect">
            <a:avLst/>
          </a:prstGeom>
          <a:noFill/>
        </p:spPr>
        <p:txBody>
          <a:bodyPr wrap="square" lIns="91440" tIns="45720" rIns="91440" bIns="45720" anchor="t">
            <a:spAutoFit/>
          </a:bodyPr>
          <a:lstStyle/>
          <a:p>
            <a:r>
              <a:rPr lang="en-US" sz="4500" b="1" dirty="0">
                <a:latin typeface="Open Sans"/>
                <a:ea typeface="Times New Roman" panose="02020603050405020304" pitchFamily="18" charset="0"/>
                <a:cs typeface="Times New Roman"/>
              </a:rPr>
              <a:t>TELEVISION</a:t>
            </a:r>
            <a:endParaRPr lang="en-US" sz="3000" dirty="0">
              <a:latin typeface="Calibri"/>
              <a:ea typeface="Times New Roman" panose="02020603050405020304" pitchFamily="18" charset="0"/>
              <a:cs typeface="Calibri"/>
            </a:endParaRPr>
          </a:p>
          <a:p>
            <a:pPr marL="457200" indent="-457200">
              <a:buFont typeface="Arial"/>
              <a:buChar char="•"/>
              <a:defRPr/>
            </a:pPr>
            <a:r>
              <a:rPr lang="en-US" sz="3000" dirty="0">
                <a:latin typeface="Century Gothic"/>
              </a:rPr>
              <a:t>4-5 minute product review segment (sponsor receives final cut for their own use)</a:t>
            </a:r>
            <a:endParaRPr lang="en-US" sz="3000">
              <a:ea typeface="+mn-lt"/>
              <a:cs typeface="+mn-lt"/>
            </a:endParaRPr>
          </a:p>
          <a:p>
            <a:pPr marL="457200" indent="-457200">
              <a:buFont typeface="Arial" panose="020B0604020202020204" pitchFamily="34" charset="0"/>
              <a:buChar char="•"/>
              <a:defRPr/>
            </a:pPr>
            <a:r>
              <a:rPr lang="en-US" sz="3000" dirty="0">
                <a:latin typeface="Century Gothic"/>
              </a:rPr>
              <a:t>Included in a combined </a:t>
            </a:r>
            <a:r>
              <a:rPr lang="en-US" sz="3000" i="1" dirty="0">
                <a:latin typeface="Century Gothic"/>
              </a:rPr>
              <a:t>15 total airings </a:t>
            </a:r>
            <a:r>
              <a:rPr lang="en-US" sz="3000" dirty="0">
                <a:latin typeface="Century Gothic"/>
              </a:rPr>
              <a:t>on Outdoor Channel, Sportsman Channel, and World Fishing Network</a:t>
            </a:r>
            <a:endParaRPr lang="en-US">
              <a:cs typeface="Calibri" panose="020F0502020204030204"/>
            </a:endParaRPr>
          </a:p>
          <a:p>
            <a:pPr marL="457200" indent="-457200">
              <a:buFont typeface="Arial" panose="020B0604020202020204" pitchFamily="34" charset="0"/>
              <a:buChar char="•"/>
              <a:defRPr/>
            </a:pPr>
            <a:r>
              <a:rPr lang="en-US" sz="3000" dirty="0">
                <a:latin typeface="Century Gothic"/>
              </a:rPr>
              <a:t>Logo inclusion in two (:10) "brought to you by" billboards per airing </a:t>
            </a:r>
            <a:endParaRPr lang="en-US" sz="3000" dirty="0">
              <a:latin typeface="Century Gothic" panose="020B0502020202020204" pitchFamily="34" charset="0"/>
            </a:endParaRPr>
          </a:p>
        </p:txBody>
      </p:sp>
      <p:sp>
        <p:nvSpPr>
          <p:cNvPr id="33" name="TextBox 32">
            <a:extLst>
              <a:ext uri="{FF2B5EF4-FFF2-40B4-BE49-F238E27FC236}">
                <a16:creationId xmlns:a16="http://schemas.microsoft.com/office/drawing/2014/main" id="{F8732B2E-7F65-49BE-80D7-AC0779A3C7AD}"/>
              </a:ext>
            </a:extLst>
          </p:cNvPr>
          <p:cNvSpPr txBox="1"/>
          <p:nvPr/>
        </p:nvSpPr>
        <p:spPr>
          <a:xfrm>
            <a:off x="1493303" y="7237989"/>
            <a:ext cx="18759520" cy="2785378"/>
          </a:xfrm>
          <a:prstGeom prst="rect">
            <a:avLst/>
          </a:prstGeom>
          <a:noFill/>
        </p:spPr>
        <p:txBody>
          <a:bodyPr wrap="square">
            <a:spAutoFit/>
          </a:bodyPr>
          <a:lstStyle/>
          <a:p>
            <a:r>
              <a:rPr lang="en-US" sz="4500" b="1" dirty="0">
                <a:latin typeface="Open Sans"/>
                <a:ea typeface="Times New Roman" panose="02020603050405020304" pitchFamily="18" charset="0"/>
                <a:cs typeface="Times New Roman" panose="02020603050405020304" pitchFamily="18" charset="0"/>
              </a:rPr>
              <a:t>PRINT</a:t>
            </a:r>
          </a:p>
          <a:p>
            <a:endParaRPr lang="en-US" sz="1000" dirty="0">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sz="3000" dirty="0">
                <a:solidFill>
                  <a:prstClr val="black"/>
                </a:solidFill>
                <a:latin typeface="Century Gothic" panose="020B0502020202020204" pitchFamily="34" charset="0"/>
              </a:rPr>
              <a:t>Full-page ad in Kayak Fishing Fun special interest publication</a:t>
            </a:r>
          </a:p>
          <a:p>
            <a:pPr marL="285750" indent="-285750">
              <a:buFont typeface="Arial" panose="020B0604020202020204" pitchFamily="34" charset="0"/>
              <a:buChar char="•"/>
              <a:defRPr/>
            </a:pPr>
            <a:r>
              <a:rPr lang="en-US" sz="3000" dirty="0">
                <a:solidFill>
                  <a:prstClr val="black"/>
                </a:solidFill>
                <a:latin typeface="Century Gothic" panose="020B0502020202020204" pitchFamily="34" charset="0"/>
              </a:rPr>
              <a:t>Editorial inclusion in special kayak sections of </a:t>
            </a:r>
            <a:r>
              <a:rPr lang="en-US" sz="3000" b="1" i="1" dirty="0">
                <a:solidFill>
                  <a:prstClr val="black"/>
                </a:solidFill>
                <a:latin typeface="Century Gothic" panose="020B0502020202020204" pitchFamily="34" charset="0"/>
              </a:rPr>
              <a:t>Game &amp; Fish, In-Fisherman, Florida Sportsman, Fly Fisherman</a:t>
            </a:r>
          </a:p>
          <a:p>
            <a:pPr marL="457200"/>
            <a:r>
              <a:rPr lang="en-US" sz="3000" dirty="0">
                <a:latin typeface="Century Gothic" panose="020B0502020202020204" pitchFamily="34" charset="0"/>
                <a:ea typeface="Times New Roman" panose="02020603050405020304" pitchFamily="18" charset="0"/>
              </a:rPr>
              <a:t> </a:t>
            </a:r>
          </a:p>
        </p:txBody>
      </p:sp>
      <p:sp>
        <p:nvSpPr>
          <p:cNvPr id="35" name="TextBox 34">
            <a:extLst>
              <a:ext uri="{FF2B5EF4-FFF2-40B4-BE49-F238E27FC236}">
                <a16:creationId xmlns:a16="http://schemas.microsoft.com/office/drawing/2014/main" id="{F2810AEB-BF5B-48A5-BCEC-395F78469F31}"/>
              </a:ext>
            </a:extLst>
          </p:cNvPr>
          <p:cNvSpPr txBox="1"/>
          <p:nvPr/>
        </p:nvSpPr>
        <p:spPr>
          <a:xfrm>
            <a:off x="1493303" y="9964265"/>
            <a:ext cx="18759520" cy="4632037"/>
          </a:xfrm>
          <a:prstGeom prst="rect">
            <a:avLst/>
          </a:prstGeom>
          <a:noFill/>
        </p:spPr>
        <p:txBody>
          <a:bodyPr wrap="square">
            <a:spAutoFit/>
          </a:bodyPr>
          <a:lstStyle/>
          <a:p>
            <a:pPr>
              <a:tabLst>
                <a:tab pos="3427730" algn="l"/>
              </a:tabLst>
            </a:pPr>
            <a:r>
              <a:rPr lang="en-US" sz="4500" b="1" dirty="0">
                <a:latin typeface="Open Sans"/>
                <a:ea typeface="Times New Roman" panose="02020603050405020304" pitchFamily="18" charset="0"/>
                <a:cs typeface="Times New Roman" panose="02020603050405020304" pitchFamily="18" charset="0"/>
              </a:rPr>
              <a:t>DIGITAL &amp; SOCIAL	</a:t>
            </a:r>
          </a:p>
          <a:p>
            <a:pPr>
              <a:tabLst>
                <a:tab pos="3427730" algn="l"/>
              </a:tabLst>
            </a:pPr>
            <a:endParaRPr lang="en-US" sz="1000" dirty="0">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sz="3000" dirty="0">
                <a:solidFill>
                  <a:prstClr val="black"/>
                </a:solidFill>
                <a:latin typeface="Century Gothic" panose="020B0502020202020204" pitchFamily="34" charset="0"/>
              </a:rPr>
              <a:t>Product review segment placed across OSG’s four fishing websites and respective YouTube channels ROS Media </a:t>
            </a:r>
          </a:p>
          <a:p>
            <a:pPr marL="285750" indent="-285750">
              <a:buFont typeface="Arial" panose="020B0604020202020204" pitchFamily="34" charset="0"/>
              <a:buChar char="•"/>
              <a:defRPr/>
            </a:pPr>
            <a:r>
              <a:rPr lang="en-US" sz="3000" dirty="0">
                <a:latin typeface="Century Gothic" panose="020B0502020202020204" pitchFamily="34" charset="0"/>
              </a:rPr>
              <a:t>240,000 banner ad impressions on OSG fishing websites</a:t>
            </a:r>
          </a:p>
          <a:p>
            <a:pPr marL="285750" indent="-285750">
              <a:buFont typeface="Arial" panose="020B0604020202020204" pitchFamily="34" charset="0"/>
              <a:buChar char="•"/>
              <a:defRPr/>
            </a:pPr>
            <a:r>
              <a:rPr lang="en-US" sz="3000" dirty="0">
                <a:solidFill>
                  <a:prstClr val="black"/>
                </a:solidFill>
                <a:latin typeface="Century Gothic" panose="020B0502020202020204" pitchFamily="34" charset="0"/>
              </a:rPr>
              <a:t>Social – one organic post per brand - 8 brands (OC, OC+, SC, WFN, MOTV, Game &amp; Fish, In-Fisherman, Florida Sportsman) driving to Kayak video</a:t>
            </a:r>
          </a:p>
          <a:p>
            <a:pPr marL="285750" indent="-285750">
              <a:buFont typeface="Arial" panose="020B0604020202020204" pitchFamily="34" charset="0"/>
              <a:buChar char="•"/>
              <a:defRPr/>
            </a:pPr>
            <a:r>
              <a:rPr lang="en-US" sz="3000" dirty="0">
                <a:solidFill>
                  <a:prstClr val="black"/>
                </a:solidFill>
                <a:latin typeface="Century Gothic" panose="020B0502020202020204" pitchFamily="34" charset="0"/>
              </a:rPr>
              <a:t>E-Newsletter inclusion in OC, SC, WFN and two additional brands (co-brand)</a:t>
            </a:r>
          </a:p>
          <a:p>
            <a:pPr marL="285750" indent="-285750">
              <a:buFont typeface="Arial" panose="020B0604020202020204" pitchFamily="34" charset="0"/>
              <a:buChar char="•"/>
              <a:defRPr/>
            </a:pPr>
            <a:r>
              <a:rPr lang="en-US" sz="3000" dirty="0">
                <a:solidFill>
                  <a:prstClr val="black"/>
                </a:solidFill>
                <a:latin typeface="Century Gothic" panose="020B0502020202020204" pitchFamily="34" charset="0"/>
              </a:rPr>
              <a:t>Video segment to be featured in dedicated section of MyOutdoorTV</a:t>
            </a:r>
          </a:p>
          <a:p>
            <a:pPr marL="285750" indent="-285750">
              <a:buFont typeface="Arial" panose="020B0604020202020204" pitchFamily="34" charset="0"/>
              <a:buChar char="•"/>
              <a:defRPr/>
            </a:pPr>
            <a:endParaRPr lang="en-US" sz="3000" dirty="0">
              <a:solidFill>
                <a:prstClr val="black"/>
              </a:solidFill>
              <a:latin typeface="Century Gothic" panose="020B0502020202020204" pitchFamily="34" charset="0"/>
            </a:endParaRPr>
          </a:p>
        </p:txBody>
      </p:sp>
      <p:sp>
        <p:nvSpPr>
          <p:cNvPr id="13" name="Arrow: Pentagon 12">
            <a:extLst>
              <a:ext uri="{FF2B5EF4-FFF2-40B4-BE49-F238E27FC236}">
                <a16:creationId xmlns:a16="http://schemas.microsoft.com/office/drawing/2014/main" id="{8586D64C-06A3-4094-8EAF-C0C4FC9104D5}"/>
              </a:ext>
            </a:extLst>
          </p:cNvPr>
          <p:cNvSpPr/>
          <p:nvPr/>
        </p:nvSpPr>
        <p:spPr>
          <a:xfrm flipH="1">
            <a:off x="20261966" y="2470987"/>
            <a:ext cx="9048547" cy="5252446"/>
          </a:xfrm>
          <a:prstGeom prst="homePlate">
            <a:avLst/>
          </a:prstGeom>
          <a:solidFill>
            <a:srgbClr val="FF0000"/>
          </a:solidFill>
          <a:ln>
            <a:noFill/>
          </a:ln>
          <a:effectLst>
            <a:outerShdw blurRad="254000" dist="355600" dir="81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62F3352-1691-4AE0-B85F-96A68BEADE05}"/>
              </a:ext>
              <a:ext uri="{C183D7F6-B498-43B3-948B-1728B52AA6E4}">
                <adec:decorative xmlns:adec="http://schemas.microsoft.com/office/drawing/2017/decorative" val="1"/>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rightnessContrast bright="-3000"/>
                    </a14:imgEffect>
                  </a14:imgLayer>
                </a14:imgProps>
              </a:ext>
              <a:ext uri="{28A0092B-C50C-407E-A947-70E740481C1C}">
                <a14:useLocalDpi xmlns:a14="http://schemas.microsoft.com/office/drawing/2010/main" val="0"/>
              </a:ext>
            </a:extLst>
          </a:blip>
          <a:srcRect l="19038" t="30972" r="19336" b="25265"/>
          <a:stretch/>
        </p:blipFill>
        <p:spPr>
          <a:xfrm rot="21220940">
            <a:off x="22282314" y="3026606"/>
            <a:ext cx="6155667" cy="4371414"/>
          </a:xfrm>
          <a:prstGeom prst="rect">
            <a:avLst/>
          </a:prstGeom>
        </p:spPr>
      </p:pic>
    </p:spTree>
    <p:extLst>
      <p:ext uri="{BB962C8B-B14F-4D97-AF65-F5344CB8AC3E}">
        <p14:creationId xmlns:p14="http://schemas.microsoft.com/office/powerpoint/2010/main" val="3297952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045EA8-1B25-44CD-9D37-6290A2FB1680}"/>
              </a:ext>
              <a:ext uri="{C183D7F6-B498-43B3-948B-1728B52AA6E4}">
                <adec:decorative xmlns:adec="http://schemas.microsoft.com/office/drawing/2017/decorative" val="1"/>
              </a:ext>
            </a:extLst>
          </p:cNvPr>
          <p:cNvPicPr>
            <a:picLocks noChangeAspect="1" noChangeArrowheads="1"/>
          </p:cNvPicPr>
          <p:nvPr/>
        </p:nvPicPr>
        <p:blipFill rotWithShape="1">
          <a:blip r:embed="rId2">
            <a:alphaModFix amt="28000"/>
            <a:extLst>
              <a:ext uri="{28A0092B-C50C-407E-A947-70E740481C1C}">
                <a14:useLocalDpi xmlns:a14="http://schemas.microsoft.com/office/drawing/2010/main" val="0"/>
              </a:ext>
            </a:extLst>
          </a:blip>
          <a:srcRect l="4482" t="50886" b="12618"/>
          <a:stretch/>
        </p:blipFill>
        <p:spPr bwMode="auto">
          <a:xfrm>
            <a:off x="1" y="0"/>
            <a:ext cx="28898849" cy="16256000"/>
          </a:xfrm>
          <a:prstGeom prst="rect">
            <a:avLst/>
          </a:prstGeom>
          <a:noFill/>
          <a:extLst>
            <a:ext uri="{909E8E84-426E-40DD-AFC4-6F175D3DCCD1}">
              <a14:hiddenFill xmlns:a14="http://schemas.microsoft.com/office/drawing/2010/main">
                <a:solidFill>
                  <a:srgbClr val="FFFFFF"/>
                </a:solidFill>
              </a14:hiddenFill>
            </a:ext>
          </a:extLst>
        </p:spPr>
      </p:pic>
      <p:sp>
        <p:nvSpPr>
          <p:cNvPr id="29" name="Arrow: Pentagon 28">
            <a:extLst>
              <a:ext uri="{FF2B5EF4-FFF2-40B4-BE49-F238E27FC236}">
                <a16:creationId xmlns:a16="http://schemas.microsoft.com/office/drawing/2014/main" id="{0E691024-C5A9-4B75-8EB1-84E3C119D152}"/>
              </a:ext>
            </a:extLst>
          </p:cNvPr>
          <p:cNvSpPr/>
          <p:nvPr/>
        </p:nvSpPr>
        <p:spPr>
          <a:xfrm flipH="1">
            <a:off x="20261966" y="2470987"/>
            <a:ext cx="9048547" cy="5252446"/>
          </a:xfrm>
          <a:prstGeom prst="homePlate">
            <a:avLst/>
          </a:prstGeom>
          <a:solidFill>
            <a:srgbClr val="FF0000"/>
          </a:solidFill>
          <a:ln>
            <a:noFill/>
          </a:ln>
          <a:effectLst>
            <a:outerShdw blurRad="254000" dist="355600" dir="81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ign lit up at night&#10;&#10;Description automatically generated">
            <a:extLst>
              <a:ext uri="{FF2B5EF4-FFF2-40B4-BE49-F238E27FC236}">
                <a16:creationId xmlns:a16="http://schemas.microsoft.com/office/drawing/2014/main" id="{1D9A81B3-F7F6-4B17-9A9E-3F28C15FA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5588" y="14520791"/>
            <a:ext cx="3887057" cy="1127248"/>
          </a:xfrm>
          <a:prstGeom prst="rect">
            <a:avLst/>
          </a:prstGeom>
        </p:spPr>
      </p:pic>
      <p:cxnSp>
        <p:nvCxnSpPr>
          <p:cNvPr id="17" name="Straight Connector 16">
            <a:extLst>
              <a:ext uri="{FF2B5EF4-FFF2-40B4-BE49-F238E27FC236}">
                <a16:creationId xmlns:a16="http://schemas.microsoft.com/office/drawing/2014/main" id="{0977A859-706C-4EFD-94C8-B1355D4AAD41}"/>
              </a:ext>
            </a:extLst>
          </p:cNvPr>
          <p:cNvCxnSpPr>
            <a:cxnSpLocks/>
          </p:cNvCxnSpPr>
          <p:nvPr/>
        </p:nvCxnSpPr>
        <p:spPr>
          <a:xfrm>
            <a:off x="1493303" y="14557905"/>
            <a:ext cx="152929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81F88DC-1001-4B35-8C90-0DEDB948FA1F}"/>
              </a:ext>
            </a:extLst>
          </p:cNvPr>
          <p:cNvSpPr/>
          <p:nvPr/>
        </p:nvSpPr>
        <p:spPr>
          <a:xfrm>
            <a:off x="1493303" y="14846007"/>
            <a:ext cx="14368199" cy="830997"/>
          </a:xfrm>
          <a:prstGeom prst="rect">
            <a:avLst/>
          </a:prstGeom>
        </p:spPr>
        <p:txBody>
          <a:bodyPr wrap="square">
            <a:spAutoFit/>
          </a:bodyPr>
          <a:lstStyle/>
          <a:p>
            <a:r>
              <a:rPr lang="en-US" sz="2400" dirty="0">
                <a:latin typeface="Century Gothic" panose="020B0502020202020204" pitchFamily="34" charset="0"/>
                <a:ea typeface="Times New Roman" panose="02020603050405020304" pitchFamily="18" charset="0"/>
                <a:cs typeface="Times New Roman" panose="02020603050405020304" pitchFamily="18" charset="0"/>
              </a:rPr>
              <a:t>Please contact your Outdoor Sportsman Group representative to review options for inclusion and participation.</a:t>
            </a:r>
          </a:p>
        </p:txBody>
      </p:sp>
      <p:sp>
        <p:nvSpPr>
          <p:cNvPr id="20" name="Rectangle 19">
            <a:extLst>
              <a:ext uri="{FF2B5EF4-FFF2-40B4-BE49-F238E27FC236}">
                <a16:creationId xmlns:a16="http://schemas.microsoft.com/office/drawing/2014/main" id="{4CCAB0C9-80B7-4518-8996-0915BAFDB9F5}"/>
              </a:ext>
            </a:extLst>
          </p:cNvPr>
          <p:cNvSpPr/>
          <p:nvPr/>
        </p:nvSpPr>
        <p:spPr>
          <a:xfrm>
            <a:off x="1493303" y="1147548"/>
            <a:ext cx="21787427" cy="1323439"/>
          </a:xfrm>
          <a:prstGeom prst="rect">
            <a:avLst/>
          </a:prstGeom>
        </p:spPr>
        <p:txBody>
          <a:bodyPr wrap="square">
            <a:spAutoFit/>
          </a:bodyPr>
          <a:lstStyle/>
          <a:p>
            <a:r>
              <a:rPr lang="en-US" sz="3600">
                <a:latin typeface="Century Gothic" panose="020B0502020202020204" pitchFamily="34" charset="0"/>
                <a:ea typeface="Times New Roman" panose="02020603050405020304" pitchFamily="18" charset="0"/>
                <a:cs typeface="Times New Roman" panose="02020603050405020304" pitchFamily="18" charset="0"/>
              </a:rPr>
              <a:t> </a:t>
            </a:r>
            <a:r>
              <a:rPr lang="en-US" sz="8000" b="1">
                <a:latin typeface="Open Sans"/>
                <a:ea typeface="Times New Roman" panose="02020603050405020304" pitchFamily="18" charset="0"/>
                <a:cs typeface="Aharoni" panose="02010803020104030203" pitchFamily="2" charset="-79"/>
              </a:rPr>
              <a:t>SILVER SPONSORSHIP PACKAGE - $9,950</a:t>
            </a:r>
            <a:endParaRPr lang="en-US" sz="7200" b="1">
              <a:latin typeface="Open Sans"/>
              <a:ea typeface="Times New Roman" panose="02020603050405020304" pitchFamily="18" charset="0"/>
              <a:cs typeface="Aharoni" panose="02010803020104030203" pitchFamily="2" charset="-79"/>
            </a:endParaRPr>
          </a:p>
        </p:txBody>
      </p:sp>
      <p:pic>
        <p:nvPicPr>
          <p:cNvPr id="26" name="Picture 25">
            <a:extLst>
              <a:ext uri="{FF2B5EF4-FFF2-40B4-BE49-F238E27FC236}">
                <a16:creationId xmlns:a16="http://schemas.microsoft.com/office/drawing/2014/main" id="{250C50D3-103C-4695-AFCA-D23176FF759F}"/>
              </a:ext>
              <a:ext uri="{C183D7F6-B498-43B3-948B-1728B52AA6E4}">
                <adec:decorative xmlns:adec="http://schemas.microsoft.com/office/drawing/2017/decorative" val="1"/>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rightnessContrast bright="-3000"/>
                    </a14:imgEffect>
                  </a14:imgLayer>
                </a14:imgProps>
              </a:ext>
              <a:ext uri="{28A0092B-C50C-407E-A947-70E740481C1C}">
                <a14:useLocalDpi xmlns:a14="http://schemas.microsoft.com/office/drawing/2010/main" val="0"/>
              </a:ext>
            </a:extLst>
          </a:blip>
          <a:srcRect l="19038" t="30972" r="19336" b="25265"/>
          <a:stretch/>
        </p:blipFill>
        <p:spPr>
          <a:xfrm rot="21220940">
            <a:off x="22282314" y="3026606"/>
            <a:ext cx="6155667" cy="4371414"/>
          </a:xfrm>
          <a:prstGeom prst="rect">
            <a:avLst/>
          </a:prstGeom>
        </p:spPr>
      </p:pic>
      <p:sp>
        <p:nvSpPr>
          <p:cNvPr id="31" name="TextBox 30">
            <a:extLst>
              <a:ext uri="{FF2B5EF4-FFF2-40B4-BE49-F238E27FC236}">
                <a16:creationId xmlns:a16="http://schemas.microsoft.com/office/drawing/2014/main" id="{BE137C94-E31A-408A-AD4F-F8B56314E6FC}"/>
              </a:ext>
            </a:extLst>
          </p:cNvPr>
          <p:cNvSpPr txBox="1"/>
          <p:nvPr/>
        </p:nvSpPr>
        <p:spPr>
          <a:xfrm>
            <a:off x="1493303" y="3849654"/>
            <a:ext cx="18502681" cy="3247043"/>
          </a:xfrm>
          <a:prstGeom prst="rect">
            <a:avLst/>
          </a:prstGeom>
          <a:noFill/>
        </p:spPr>
        <p:txBody>
          <a:bodyPr wrap="square" lIns="91440" tIns="45720" rIns="91440" bIns="45720" anchor="t">
            <a:spAutoFit/>
          </a:bodyPr>
          <a:lstStyle/>
          <a:p>
            <a:pPr fontAlgn="base">
              <a:defRPr/>
            </a:pPr>
            <a:r>
              <a:rPr lang="en-US" sz="4500" b="1" dirty="0">
                <a:latin typeface="Open Sans"/>
                <a:cs typeface="Times New Roman" panose="02020603050405020304" pitchFamily="18" charset="0"/>
              </a:rPr>
              <a:t>TELEVISION​</a:t>
            </a:r>
          </a:p>
          <a:p>
            <a:pPr fontAlgn="base">
              <a:spcBef>
                <a:spcPts val="0"/>
              </a:spcBef>
              <a:buSzPct val="100000"/>
              <a:tabLst>
                <a:tab pos="457200" algn="l"/>
              </a:tabLst>
              <a:defRPr/>
            </a:pPr>
            <a:endParaRPr lang="en-US" sz="800" b="1" dirty="0">
              <a:latin typeface="Open Sans"/>
              <a:cs typeface="Times New Roman" panose="02020603050405020304" pitchFamily="18" charset="0"/>
            </a:endParaRPr>
          </a:p>
          <a:p>
            <a:pPr marL="457200" indent="-457200" fontAlgn="base">
              <a:buSzPct val="100000"/>
              <a:buFont typeface="Arial,Sans-Serif" panose="020B0604020202020204" pitchFamily="34" charset="0"/>
              <a:buChar char="•"/>
              <a:tabLst>
                <a:tab pos="457200" algn="l"/>
              </a:tabLst>
              <a:defRPr/>
            </a:pPr>
            <a:r>
              <a:rPr lang="en-US" sz="3000" dirty="0">
                <a:latin typeface="Century Gothic"/>
              </a:rPr>
              <a:t>2-4 minute product review segment (sponsor receives final cut for their own use)</a:t>
            </a:r>
            <a:endParaRPr lang="en-US" sz="3000" dirty="0">
              <a:ea typeface="+mn-lt"/>
              <a:cs typeface="+mn-lt"/>
            </a:endParaRPr>
          </a:p>
          <a:p>
            <a:pPr marL="457200" indent="-457200">
              <a:buSzPct val="100000"/>
              <a:buFont typeface="Arial,Sans-Serif" panose="020B0604020202020204" pitchFamily="34" charset="0"/>
              <a:buChar char="•"/>
              <a:tabLst>
                <a:tab pos="457200" algn="l"/>
              </a:tabLst>
              <a:defRPr/>
            </a:pPr>
            <a:r>
              <a:rPr lang="en-US" sz="3000" dirty="0">
                <a:latin typeface="Century Gothic"/>
              </a:rPr>
              <a:t>Included in a combined </a:t>
            </a:r>
            <a:r>
              <a:rPr lang="en-US" sz="3000" i="1" dirty="0">
                <a:latin typeface="Century Gothic"/>
              </a:rPr>
              <a:t>15 total airings </a:t>
            </a:r>
            <a:r>
              <a:rPr lang="en-US" sz="3000" dirty="0">
                <a:latin typeface="Century Gothic"/>
              </a:rPr>
              <a:t>on Outdoor Channel, Sportsman Channel, and World Fishing Network</a:t>
            </a:r>
            <a:endParaRPr lang="en-US" sz="3000" dirty="0">
              <a:ea typeface="+mn-lt"/>
              <a:cs typeface="+mn-lt"/>
            </a:endParaRPr>
          </a:p>
          <a:p>
            <a:pPr marL="457200" indent="-457200">
              <a:buSzPct val="100000"/>
              <a:buFont typeface="Arial,Sans-Serif" panose="020B0604020202020204" pitchFamily="34" charset="0"/>
              <a:buChar char="•"/>
              <a:tabLst>
                <a:tab pos="457200" algn="l"/>
              </a:tabLst>
              <a:defRPr/>
            </a:pPr>
            <a:r>
              <a:rPr lang="en-US" sz="3000" dirty="0">
                <a:latin typeface="Century Gothic"/>
              </a:rPr>
              <a:t>Logo inclusion in two (:10) "brought to you by" billboards per airing</a:t>
            </a:r>
            <a:endParaRPr lang="en-US" dirty="0"/>
          </a:p>
          <a:p>
            <a:pPr>
              <a:spcBef>
                <a:spcPts val="0"/>
              </a:spcBef>
              <a:buSzPct val="100000"/>
              <a:tabLst>
                <a:tab pos="457200" algn="l"/>
              </a:tabLst>
              <a:defRPr/>
            </a:pPr>
            <a:endParaRPr lang="en-US" sz="3000" dirty="0">
              <a:latin typeface="Century Gothic" panose="020B0502020202020204" pitchFamily="34" charset="0"/>
            </a:endParaRPr>
          </a:p>
        </p:txBody>
      </p:sp>
      <p:sp>
        <p:nvSpPr>
          <p:cNvPr id="33" name="TextBox 32">
            <a:extLst>
              <a:ext uri="{FF2B5EF4-FFF2-40B4-BE49-F238E27FC236}">
                <a16:creationId xmlns:a16="http://schemas.microsoft.com/office/drawing/2014/main" id="{F8732B2E-7F65-49BE-80D7-AC0779A3C7AD}"/>
              </a:ext>
            </a:extLst>
          </p:cNvPr>
          <p:cNvSpPr txBox="1"/>
          <p:nvPr/>
        </p:nvSpPr>
        <p:spPr>
          <a:xfrm>
            <a:off x="1493303" y="7082675"/>
            <a:ext cx="18759520" cy="2785378"/>
          </a:xfrm>
          <a:prstGeom prst="rect">
            <a:avLst/>
          </a:prstGeom>
          <a:noFill/>
        </p:spPr>
        <p:txBody>
          <a:bodyPr wrap="square">
            <a:spAutoFit/>
          </a:bodyPr>
          <a:lstStyle/>
          <a:p>
            <a:r>
              <a:rPr lang="en-US" sz="4500" b="1" dirty="0">
                <a:latin typeface="Open Sans"/>
                <a:ea typeface="Times New Roman" panose="02020603050405020304" pitchFamily="18" charset="0"/>
                <a:cs typeface="Times New Roman" panose="02020603050405020304" pitchFamily="18" charset="0"/>
              </a:rPr>
              <a:t>PRINT</a:t>
            </a:r>
          </a:p>
          <a:p>
            <a:endParaRPr lang="en-US" sz="1000" dirty="0">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sz="3000" dirty="0">
                <a:solidFill>
                  <a:prstClr val="black"/>
                </a:solidFill>
                <a:latin typeface="Century Gothic" panose="020B0502020202020204" pitchFamily="34" charset="0"/>
              </a:rPr>
              <a:t>Half-page ad in Kayak Fishing Fun special interest publication</a:t>
            </a:r>
          </a:p>
          <a:p>
            <a:pPr marL="285750" indent="-285750">
              <a:buFont typeface="Arial" panose="020B0604020202020204" pitchFamily="34" charset="0"/>
              <a:buChar char="•"/>
              <a:defRPr/>
            </a:pPr>
            <a:r>
              <a:rPr lang="en-US" sz="3000" dirty="0">
                <a:solidFill>
                  <a:prstClr val="black"/>
                </a:solidFill>
                <a:latin typeface="Century Gothic" panose="020B0502020202020204" pitchFamily="34" charset="0"/>
              </a:rPr>
              <a:t>Editorial inclusion in special kayak sections of </a:t>
            </a:r>
            <a:r>
              <a:rPr lang="en-US" sz="3000" b="1" i="1" dirty="0">
                <a:solidFill>
                  <a:prstClr val="black"/>
                </a:solidFill>
                <a:latin typeface="Century Gothic" panose="020B0502020202020204" pitchFamily="34" charset="0"/>
              </a:rPr>
              <a:t>Game &amp; Fish, In-Fisherman, Florida Sportsman, Fly Fisherman</a:t>
            </a:r>
          </a:p>
          <a:p>
            <a:pPr marL="457200"/>
            <a:r>
              <a:rPr lang="en-US" sz="3000" dirty="0">
                <a:latin typeface="Century Gothic" panose="020B0502020202020204" pitchFamily="34" charset="0"/>
                <a:ea typeface="Times New Roman" panose="02020603050405020304" pitchFamily="18" charset="0"/>
              </a:rPr>
              <a:t> </a:t>
            </a:r>
          </a:p>
        </p:txBody>
      </p:sp>
      <p:sp>
        <p:nvSpPr>
          <p:cNvPr id="35" name="TextBox 34">
            <a:extLst>
              <a:ext uri="{FF2B5EF4-FFF2-40B4-BE49-F238E27FC236}">
                <a16:creationId xmlns:a16="http://schemas.microsoft.com/office/drawing/2014/main" id="{F2810AEB-BF5B-48A5-BCEC-395F78469F31}"/>
              </a:ext>
            </a:extLst>
          </p:cNvPr>
          <p:cNvSpPr txBox="1"/>
          <p:nvPr/>
        </p:nvSpPr>
        <p:spPr>
          <a:xfrm>
            <a:off x="1493303" y="9976840"/>
            <a:ext cx="18759520" cy="3247043"/>
          </a:xfrm>
          <a:prstGeom prst="rect">
            <a:avLst/>
          </a:prstGeom>
          <a:noFill/>
        </p:spPr>
        <p:txBody>
          <a:bodyPr wrap="square">
            <a:spAutoFit/>
          </a:bodyPr>
          <a:lstStyle/>
          <a:p>
            <a:pPr>
              <a:tabLst>
                <a:tab pos="3427730" algn="l"/>
              </a:tabLst>
            </a:pPr>
            <a:r>
              <a:rPr lang="en-US" sz="4500" b="1" dirty="0">
                <a:latin typeface="Open Sans"/>
                <a:ea typeface="Times New Roman" panose="02020603050405020304" pitchFamily="18" charset="0"/>
                <a:cs typeface="Times New Roman" panose="02020603050405020304" pitchFamily="18" charset="0"/>
              </a:rPr>
              <a:t>DIGITAL &amp; SOCIAL	</a:t>
            </a:r>
          </a:p>
          <a:p>
            <a:pPr>
              <a:tabLst>
                <a:tab pos="3427730" algn="l"/>
              </a:tabLst>
            </a:pPr>
            <a:endParaRPr lang="en-US" sz="1000" dirty="0">
              <a:latin typeface="Century Gothic" panose="020B0502020202020204" pitchFamily="34" charset="0"/>
              <a:ea typeface="Times New Roman" panose="02020603050405020304" pitchFamily="18" charset="0"/>
              <a:cs typeface="Times New Roman" panose="02020603050405020304" pitchFamily="18" charset="0"/>
            </a:endParaRPr>
          </a:p>
          <a:p>
            <a:pPr marL="285750" marR="0" lvl="0" indent="-285750" fontAlgn="base">
              <a:spcBef>
                <a:spcPts val="0"/>
              </a:spcBef>
              <a:spcAft>
                <a:spcPts val="0"/>
              </a:spcAft>
              <a:buSzPct val="100000"/>
              <a:buFont typeface="Arial" panose="020B0604020202020204" pitchFamily="34" charset="0"/>
              <a:buChar char="•"/>
              <a:tabLst>
                <a:tab pos="457200" algn="l"/>
              </a:tabLst>
              <a:defRPr/>
            </a:pPr>
            <a:r>
              <a:rPr lang="en-US" sz="3000" dirty="0">
                <a:solidFill>
                  <a:prstClr val="black"/>
                </a:solidFill>
                <a:latin typeface="Century Gothic" panose="020B0502020202020204" pitchFamily="34" charset="0"/>
              </a:rPr>
              <a:t>Product review segment placed across OSG’s four branded fishing websites and respective YouTube channels.</a:t>
            </a:r>
          </a:p>
          <a:p>
            <a:pPr marL="285750" indent="-285750" fontAlgn="base">
              <a:spcBef>
                <a:spcPts val="0"/>
              </a:spcBef>
              <a:buSzPct val="100000"/>
              <a:buFont typeface="Arial" panose="020B0604020202020204" pitchFamily="34" charset="0"/>
              <a:buChar char="•"/>
              <a:tabLst>
                <a:tab pos="457200" algn="l"/>
              </a:tabLst>
              <a:defRPr/>
            </a:pPr>
            <a:r>
              <a:rPr lang="en-US" sz="3000" dirty="0">
                <a:solidFill>
                  <a:prstClr val="black"/>
                </a:solidFill>
                <a:latin typeface="Century Gothic" panose="020B0502020202020204" pitchFamily="34" charset="0"/>
              </a:rPr>
              <a:t>Social – one organic post per brand - 8 brands (OC, OC+, SC, WFN, MOTV, Game &amp; Fish, In-Fisherman, Florida Sportsman) driving to Kayak video​</a:t>
            </a:r>
          </a:p>
          <a:p>
            <a:pPr marL="285750" indent="-285750" fontAlgn="base">
              <a:spcBef>
                <a:spcPts val="0"/>
              </a:spcBef>
              <a:buSzPct val="100000"/>
              <a:buFont typeface="Arial" panose="020B0604020202020204" pitchFamily="34" charset="0"/>
              <a:buChar char="•"/>
              <a:tabLst>
                <a:tab pos="457200" algn="l"/>
              </a:tabLst>
              <a:defRPr/>
            </a:pPr>
            <a:r>
              <a:rPr lang="en-US" sz="3000" dirty="0">
                <a:solidFill>
                  <a:prstClr val="black"/>
                </a:solidFill>
                <a:latin typeface="Century Gothic" panose="020B0502020202020204" pitchFamily="34" charset="0"/>
              </a:rPr>
              <a:t>Video segment to be featured in dedicated section of MyOutdoorTV</a:t>
            </a:r>
          </a:p>
        </p:txBody>
      </p:sp>
    </p:spTree>
    <p:extLst>
      <p:ext uri="{BB962C8B-B14F-4D97-AF65-F5344CB8AC3E}">
        <p14:creationId xmlns:p14="http://schemas.microsoft.com/office/powerpoint/2010/main" val="1088157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045EA8-1B25-44CD-9D37-6290A2FB1680}"/>
              </a:ext>
              <a:ext uri="{C183D7F6-B498-43B3-948B-1728B52AA6E4}">
                <adec:decorative xmlns:adec="http://schemas.microsoft.com/office/drawing/2017/decorative" val="1"/>
              </a:ext>
            </a:extLst>
          </p:cNvPr>
          <p:cNvPicPr>
            <a:picLocks noChangeAspect="1" noChangeArrowheads="1"/>
          </p:cNvPicPr>
          <p:nvPr/>
        </p:nvPicPr>
        <p:blipFill rotWithShape="1">
          <a:blip r:embed="rId3">
            <a:alphaModFix amt="28000"/>
            <a:extLst>
              <a:ext uri="{28A0092B-C50C-407E-A947-70E740481C1C}">
                <a14:useLocalDpi xmlns:a14="http://schemas.microsoft.com/office/drawing/2010/main" val="0"/>
              </a:ext>
            </a:extLst>
          </a:blip>
          <a:srcRect l="4482" t="50886" b="12618"/>
          <a:stretch/>
        </p:blipFill>
        <p:spPr bwMode="auto">
          <a:xfrm>
            <a:off x="1" y="0"/>
            <a:ext cx="28898849" cy="16256000"/>
          </a:xfrm>
          <a:prstGeom prst="rect">
            <a:avLst/>
          </a:prstGeom>
          <a:noFill/>
          <a:extLst>
            <a:ext uri="{909E8E84-426E-40DD-AFC4-6F175D3DCCD1}">
              <a14:hiddenFill xmlns:a14="http://schemas.microsoft.com/office/drawing/2010/main">
                <a:solidFill>
                  <a:srgbClr val="FFFFFF"/>
                </a:solidFill>
              </a14:hiddenFill>
            </a:ext>
          </a:extLst>
        </p:spPr>
      </p:pic>
      <p:sp>
        <p:nvSpPr>
          <p:cNvPr id="29" name="Arrow: Pentagon 28">
            <a:extLst>
              <a:ext uri="{FF2B5EF4-FFF2-40B4-BE49-F238E27FC236}">
                <a16:creationId xmlns:a16="http://schemas.microsoft.com/office/drawing/2014/main" id="{0E691024-C5A9-4B75-8EB1-84E3C119D152}"/>
              </a:ext>
            </a:extLst>
          </p:cNvPr>
          <p:cNvSpPr/>
          <p:nvPr/>
        </p:nvSpPr>
        <p:spPr>
          <a:xfrm flipH="1">
            <a:off x="20261966" y="2470987"/>
            <a:ext cx="9048547" cy="5252446"/>
          </a:xfrm>
          <a:prstGeom prst="homePlate">
            <a:avLst/>
          </a:prstGeom>
          <a:solidFill>
            <a:srgbClr val="FF0000"/>
          </a:solidFill>
          <a:ln>
            <a:noFill/>
          </a:ln>
          <a:effectLst>
            <a:outerShdw blurRad="254000" dist="355600" dir="8100000" algn="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ign lit up at night&#10;&#10;Description automatically generated">
            <a:extLst>
              <a:ext uri="{FF2B5EF4-FFF2-40B4-BE49-F238E27FC236}">
                <a16:creationId xmlns:a16="http://schemas.microsoft.com/office/drawing/2014/main" id="{1D9A81B3-F7F6-4B17-9A9E-3F28C15FAB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5588" y="14520791"/>
            <a:ext cx="3887057" cy="1127248"/>
          </a:xfrm>
          <a:prstGeom prst="rect">
            <a:avLst/>
          </a:prstGeom>
        </p:spPr>
      </p:pic>
      <p:cxnSp>
        <p:nvCxnSpPr>
          <p:cNvPr id="17" name="Straight Connector 16">
            <a:extLst>
              <a:ext uri="{FF2B5EF4-FFF2-40B4-BE49-F238E27FC236}">
                <a16:creationId xmlns:a16="http://schemas.microsoft.com/office/drawing/2014/main" id="{0977A859-706C-4EFD-94C8-B1355D4AAD41}"/>
              </a:ext>
            </a:extLst>
          </p:cNvPr>
          <p:cNvCxnSpPr>
            <a:cxnSpLocks/>
          </p:cNvCxnSpPr>
          <p:nvPr/>
        </p:nvCxnSpPr>
        <p:spPr>
          <a:xfrm>
            <a:off x="1493303" y="14557905"/>
            <a:ext cx="152929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81F88DC-1001-4B35-8C90-0DEDB948FA1F}"/>
              </a:ext>
            </a:extLst>
          </p:cNvPr>
          <p:cNvSpPr/>
          <p:nvPr/>
        </p:nvSpPr>
        <p:spPr>
          <a:xfrm>
            <a:off x="1493303" y="14846007"/>
            <a:ext cx="14368199" cy="830997"/>
          </a:xfrm>
          <a:prstGeom prst="rect">
            <a:avLst/>
          </a:prstGeom>
        </p:spPr>
        <p:txBody>
          <a:bodyPr wrap="square">
            <a:spAutoFit/>
          </a:bodyPr>
          <a:lstStyle/>
          <a:p>
            <a:r>
              <a:rPr lang="en-US" sz="2400" dirty="0">
                <a:latin typeface="Century Gothic" panose="020B0502020202020204" pitchFamily="34" charset="0"/>
                <a:ea typeface="Times New Roman" panose="02020603050405020304" pitchFamily="18" charset="0"/>
                <a:cs typeface="Times New Roman" panose="02020603050405020304" pitchFamily="18" charset="0"/>
              </a:rPr>
              <a:t>Please contact your Outdoor Sportsman Group representative to review options for inclusion and participation.</a:t>
            </a:r>
          </a:p>
        </p:txBody>
      </p:sp>
      <p:sp>
        <p:nvSpPr>
          <p:cNvPr id="20" name="Rectangle 19">
            <a:extLst>
              <a:ext uri="{FF2B5EF4-FFF2-40B4-BE49-F238E27FC236}">
                <a16:creationId xmlns:a16="http://schemas.microsoft.com/office/drawing/2014/main" id="{4CCAB0C9-80B7-4518-8996-0915BAFDB9F5}"/>
              </a:ext>
            </a:extLst>
          </p:cNvPr>
          <p:cNvSpPr/>
          <p:nvPr/>
        </p:nvSpPr>
        <p:spPr>
          <a:xfrm>
            <a:off x="1493303" y="1147548"/>
            <a:ext cx="21787427" cy="1323439"/>
          </a:xfrm>
          <a:prstGeom prst="rect">
            <a:avLst/>
          </a:prstGeom>
        </p:spPr>
        <p:txBody>
          <a:bodyPr wrap="square">
            <a:spAutoFit/>
          </a:bodyPr>
          <a:lstStyle/>
          <a:p>
            <a:r>
              <a:rPr lang="en-US" sz="3600" dirty="0">
                <a:latin typeface="Century Gothic" panose="020B0502020202020204" pitchFamily="34" charset="0"/>
                <a:ea typeface="Times New Roman" panose="02020603050405020304" pitchFamily="18" charset="0"/>
                <a:cs typeface="Times New Roman" panose="02020603050405020304" pitchFamily="18" charset="0"/>
              </a:rPr>
              <a:t> </a:t>
            </a:r>
            <a:r>
              <a:rPr lang="en-US" sz="8000" b="1" dirty="0">
                <a:latin typeface="Open Sans"/>
                <a:ea typeface="Times New Roman" panose="02020603050405020304" pitchFamily="18" charset="0"/>
                <a:cs typeface="Aharoni" panose="02010803020104030203" pitchFamily="2" charset="-79"/>
              </a:rPr>
              <a:t>BRONZE SPONSORSHIP PACKAGE - $4,950</a:t>
            </a:r>
            <a:endParaRPr lang="en-US" sz="7200" b="1" dirty="0">
              <a:latin typeface="Open Sans"/>
              <a:ea typeface="Times New Roman" panose="02020603050405020304" pitchFamily="18" charset="0"/>
              <a:cs typeface="Aharoni" panose="02010803020104030203" pitchFamily="2" charset="-79"/>
            </a:endParaRPr>
          </a:p>
        </p:txBody>
      </p:sp>
      <p:pic>
        <p:nvPicPr>
          <p:cNvPr id="26" name="Picture 25">
            <a:extLst>
              <a:ext uri="{FF2B5EF4-FFF2-40B4-BE49-F238E27FC236}">
                <a16:creationId xmlns:a16="http://schemas.microsoft.com/office/drawing/2014/main" id="{250C50D3-103C-4695-AFCA-D23176FF759F}"/>
              </a:ext>
              <a:ext uri="{C183D7F6-B498-43B3-948B-1728B52AA6E4}">
                <adec:decorative xmlns:adec="http://schemas.microsoft.com/office/drawing/2017/decorative" val="1"/>
              </a:ext>
            </a:extLst>
          </p:cNvPr>
          <p:cNvPicPr>
            <a:picLocks noChangeAspect="1"/>
          </p:cNvPicPr>
          <p:nvPr/>
        </p:nvPicPr>
        <p:blipFill rotWithShape="1">
          <a:blip r:embed="rId5">
            <a:alphaModFix/>
            <a:extLst>
              <a:ext uri="{BEBA8EAE-BF5A-486C-A8C5-ECC9F3942E4B}">
                <a14:imgProps xmlns:a14="http://schemas.microsoft.com/office/drawing/2010/main">
                  <a14:imgLayer r:embed="rId6">
                    <a14:imgEffect>
                      <a14:brightnessContrast bright="-3000"/>
                    </a14:imgEffect>
                  </a14:imgLayer>
                </a14:imgProps>
              </a:ext>
              <a:ext uri="{28A0092B-C50C-407E-A947-70E740481C1C}">
                <a14:useLocalDpi xmlns:a14="http://schemas.microsoft.com/office/drawing/2010/main" val="0"/>
              </a:ext>
            </a:extLst>
          </a:blip>
          <a:srcRect l="19038" t="30972" r="19336" b="25265"/>
          <a:stretch/>
        </p:blipFill>
        <p:spPr>
          <a:xfrm rot="21220940">
            <a:off x="22282314" y="3026606"/>
            <a:ext cx="6155667" cy="4371414"/>
          </a:xfrm>
          <a:prstGeom prst="rect">
            <a:avLst/>
          </a:prstGeom>
        </p:spPr>
      </p:pic>
      <p:sp>
        <p:nvSpPr>
          <p:cNvPr id="31" name="TextBox 30">
            <a:extLst>
              <a:ext uri="{FF2B5EF4-FFF2-40B4-BE49-F238E27FC236}">
                <a16:creationId xmlns:a16="http://schemas.microsoft.com/office/drawing/2014/main" id="{BE137C94-E31A-408A-AD4F-F8B56314E6FC}"/>
              </a:ext>
            </a:extLst>
          </p:cNvPr>
          <p:cNvSpPr txBox="1"/>
          <p:nvPr/>
        </p:nvSpPr>
        <p:spPr>
          <a:xfrm>
            <a:off x="1493303" y="3849654"/>
            <a:ext cx="18502681" cy="3247043"/>
          </a:xfrm>
          <a:prstGeom prst="rect">
            <a:avLst/>
          </a:prstGeom>
          <a:noFill/>
        </p:spPr>
        <p:txBody>
          <a:bodyPr wrap="square" lIns="91440" tIns="45720" rIns="91440" bIns="45720" anchor="t">
            <a:spAutoFit/>
          </a:bodyPr>
          <a:lstStyle/>
          <a:p>
            <a:pPr fontAlgn="base">
              <a:defRPr/>
            </a:pPr>
            <a:r>
              <a:rPr lang="en-US" sz="4500" b="1" dirty="0">
                <a:latin typeface="Open Sans"/>
                <a:cs typeface="Times New Roman" panose="02020603050405020304" pitchFamily="18" charset="0"/>
              </a:rPr>
              <a:t>TELEVISION​</a:t>
            </a:r>
          </a:p>
          <a:p>
            <a:pPr fontAlgn="base">
              <a:spcBef>
                <a:spcPts val="0"/>
              </a:spcBef>
              <a:buSzPct val="100000"/>
              <a:tabLst>
                <a:tab pos="457200" algn="l"/>
              </a:tabLst>
              <a:defRPr/>
            </a:pPr>
            <a:endParaRPr lang="en-US" sz="800" b="1" dirty="0">
              <a:latin typeface="Open Sans"/>
              <a:cs typeface="Times New Roman" panose="02020603050405020304" pitchFamily="18" charset="0"/>
            </a:endParaRPr>
          </a:p>
          <a:p>
            <a:pPr marL="457200" indent="-457200" fontAlgn="base">
              <a:buSzPct val="100000"/>
              <a:buFont typeface="Arial,Sans-Serif" panose="020B0604020202020204" pitchFamily="34" charset="0"/>
              <a:buChar char="•"/>
              <a:tabLst>
                <a:tab pos="457200" algn="l"/>
              </a:tabLst>
              <a:defRPr/>
            </a:pPr>
            <a:r>
              <a:rPr lang="en-US" sz="3000" dirty="0">
                <a:latin typeface="Century Gothic"/>
                <a:ea typeface="+mn-lt"/>
                <a:cs typeface="+mn-lt"/>
              </a:rPr>
              <a:t>Product integrated and highlighted in body of program</a:t>
            </a:r>
            <a:endParaRPr lang="en-US" sz="3000" dirty="0">
              <a:ea typeface="+mn-lt"/>
              <a:cs typeface="+mn-lt"/>
            </a:endParaRPr>
          </a:p>
          <a:p>
            <a:pPr marL="457200" indent="-457200">
              <a:buSzPct val="100000"/>
              <a:buFont typeface="Arial,Sans-Serif" panose="020B0604020202020204" pitchFamily="34" charset="0"/>
              <a:buChar char="•"/>
              <a:tabLst>
                <a:tab pos="457200" algn="l"/>
              </a:tabLst>
              <a:defRPr/>
            </a:pPr>
            <a:r>
              <a:rPr lang="en-US" sz="3000" dirty="0">
                <a:latin typeface="Century Gothic"/>
              </a:rPr>
              <a:t>Included in a combined </a:t>
            </a:r>
            <a:r>
              <a:rPr lang="en-US" sz="3000" i="1" dirty="0">
                <a:latin typeface="Century Gothic"/>
              </a:rPr>
              <a:t>15 total airings </a:t>
            </a:r>
            <a:r>
              <a:rPr lang="en-US" sz="3000" dirty="0">
                <a:latin typeface="Century Gothic"/>
              </a:rPr>
              <a:t>on Outdoor Channel, Sportsman Channel, and World Fishing Network</a:t>
            </a:r>
            <a:endParaRPr lang="en-US" sz="3000" dirty="0">
              <a:ea typeface="+mn-lt"/>
              <a:cs typeface="+mn-lt"/>
            </a:endParaRPr>
          </a:p>
          <a:p>
            <a:pPr marL="457200" indent="-457200">
              <a:buSzPct val="100000"/>
              <a:buFont typeface="Arial,Sans-Serif" panose="020B0604020202020204" pitchFamily="34" charset="0"/>
              <a:buChar char="•"/>
              <a:tabLst>
                <a:tab pos="457200" algn="l"/>
              </a:tabLst>
              <a:defRPr/>
            </a:pPr>
            <a:r>
              <a:rPr lang="en-US" sz="3000" dirty="0">
                <a:latin typeface="Century Gothic"/>
              </a:rPr>
              <a:t>Logo inclusion in two (:10) "brought to you by" billboards per airing</a:t>
            </a:r>
            <a:endParaRPr lang="en-US" dirty="0"/>
          </a:p>
          <a:p>
            <a:pPr>
              <a:spcBef>
                <a:spcPts val="0"/>
              </a:spcBef>
              <a:buSzPct val="100000"/>
              <a:tabLst>
                <a:tab pos="457200" algn="l"/>
              </a:tabLst>
              <a:defRPr/>
            </a:pPr>
            <a:endParaRPr lang="en-US" sz="3000" dirty="0">
              <a:latin typeface="Century Gothic" panose="020B0502020202020204" pitchFamily="34" charset="0"/>
            </a:endParaRPr>
          </a:p>
        </p:txBody>
      </p:sp>
      <p:sp>
        <p:nvSpPr>
          <p:cNvPr id="33" name="TextBox 32">
            <a:extLst>
              <a:ext uri="{FF2B5EF4-FFF2-40B4-BE49-F238E27FC236}">
                <a16:creationId xmlns:a16="http://schemas.microsoft.com/office/drawing/2014/main" id="{F8732B2E-7F65-49BE-80D7-AC0779A3C7AD}"/>
              </a:ext>
            </a:extLst>
          </p:cNvPr>
          <p:cNvSpPr txBox="1"/>
          <p:nvPr/>
        </p:nvSpPr>
        <p:spPr>
          <a:xfrm>
            <a:off x="1493303" y="7082675"/>
            <a:ext cx="18759520" cy="2785378"/>
          </a:xfrm>
          <a:prstGeom prst="rect">
            <a:avLst/>
          </a:prstGeom>
          <a:noFill/>
        </p:spPr>
        <p:txBody>
          <a:bodyPr wrap="square">
            <a:spAutoFit/>
          </a:bodyPr>
          <a:lstStyle/>
          <a:p>
            <a:r>
              <a:rPr lang="en-US" sz="4500" b="1" dirty="0">
                <a:latin typeface="Open Sans"/>
                <a:ea typeface="Times New Roman" panose="02020603050405020304" pitchFamily="18" charset="0"/>
                <a:cs typeface="Times New Roman" panose="02020603050405020304" pitchFamily="18" charset="0"/>
              </a:rPr>
              <a:t>PRINT</a:t>
            </a:r>
          </a:p>
          <a:p>
            <a:endParaRPr lang="en-US" sz="1000" dirty="0">
              <a:latin typeface="Century Gothic" panose="020B0502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sz="3000" dirty="0">
                <a:solidFill>
                  <a:prstClr val="black"/>
                </a:solidFill>
                <a:latin typeface="Century Gothic" panose="020B0502020202020204" pitchFamily="34" charset="0"/>
              </a:rPr>
              <a:t>1/3-page ad in Kayak Fishing Fun special interest publication</a:t>
            </a:r>
          </a:p>
          <a:p>
            <a:pPr marL="285750" indent="-285750">
              <a:buFont typeface="Arial" panose="020B0604020202020204" pitchFamily="34" charset="0"/>
              <a:buChar char="•"/>
              <a:defRPr/>
            </a:pPr>
            <a:r>
              <a:rPr lang="en-US" sz="3000" dirty="0">
                <a:solidFill>
                  <a:prstClr val="black"/>
                </a:solidFill>
                <a:latin typeface="Century Gothic" panose="020B0502020202020204" pitchFamily="34" charset="0"/>
              </a:rPr>
              <a:t>Editorial inclusion in special kayak sections of </a:t>
            </a:r>
            <a:r>
              <a:rPr lang="en-US" sz="3000" b="1" i="1" dirty="0">
                <a:solidFill>
                  <a:prstClr val="black"/>
                </a:solidFill>
                <a:latin typeface="Century Gothic" panose="020B0502020202020204" pitchFamily="34" charset="0"/>
              </a:rPr>
              <a:t>Game &amp; Fish, In-Fisherman, Florida Sportsman, Fly Fisherman</a:t>
            </a:r>
          </a:p>
          <a:p>
            <a:pPr marL="457200"/>
            <a:r>
              <a:rPr lang="en-US" sz="3000" dirty="0">
                <a:latin typeface="Century Gothic" panose="020B0502020202020204" pitchFamily="34" charset="0"/>
                <a:ea typeface="Times New Roman" panose="02020603050405020304" pitchFamily="18" charset="0"/>
              </a:rPr>
              <a:t> </a:t>
            </a:r>
          </a:p>
        </p:txBody>
      </p:sp>
      <p:sp>
        <p:nvSpPr>
          <p:cNvPr id="35" name="TextBox 34">
            <a:extLst>
              <a:ext uri="{FF2B5EF4-FFF2-40B4-BE49-F238E27FC236}">
                <a16:creationId xmlns:a16="http://schemas.microsoft.com/office/drawing/2014/main" id="{F2810AEB-BF5B-48A5-BCEC-395F78469F31}"/>
              </a:ext>
            </a:extLst>
          </p:cNvPr>
          <p:cNvSpPr txBox="1"/>
          <p:nvPr/>
        </p:nvSpPr>
        <p:spPr>
          <a:xfrm>
            <a:off x="1493303" y="9976840"/>
            <a:ext cx="18759520" cy="3247043"/>
          </a:xfrm>
          <a:prstGeom prst="rect">
            <a:avLst/>
          </a:prstGeom>
          <a:noFill/>
        </p:spPr>
        <p:txBody>
          <a:bodyPr wrap="square">
            <a:spAutoFit/>
          </a:bodyPr>
          <a:lstStyle/>
          <a:p>
            <a:pPr>
              <a:tabLst>
                <a:tab pos="3427730" algn="l"/>
              </a:tabLst>
            </a:pPr>
            <a:r>
              <a:rPr lang="en-US" sz="4500" b="1" dirty="0">
                <a:latin typeface="Open Sans"/>
                <a:ea typeface="Times New Roman" panose="02020603050405020304" pitchFamily="18" charset="0"/>
                <a:cs typeface="Times New Roman" panose="02020603050405020304" pitchFamily="18" charset="0"/>
              </a:rPr>
              <a:t>DIGITAL &amp; SOCIAL	</a:t>
            </a:r>
          </a:p>
          <a:p>
            <a:pPr>
              <a:tabLst>
                <a:tab pos="3427730" algn="l"/>
              </a:tabLst>
            </a:pPr>
            <a:endParaRPr lang="en-US" sz="1000" dirty="0">
              <a:latin typeface="Century Gothic" panose="020B0502020202020204" pitchFamily="34" charset="0"/>
              <a:ea typeface="Times New Roman" panose="02020603050405020304" pitchFamily="18" charset="0"/>
              <a:cs typeface="Times New Roman" panose="02020603050405020304" pitchFamily="18" charset="0"/>
            </a:endParaRPr>
          </a:p>
          <a:p>
            <a:pPr marL="285750" marR="0" lvl="0" indent="-285750" fontAlgn="base">
              <a:spcBef>
                <a:spcPts val="0"/>
              </a:spcBef>
              <a:spcAft>
                <a:spcPts val="0"/>
              </a:spcAft>
              <a:buSzPct val="100000"/>
              <a:buFont typeface="Arial" panose="020B0604020202020204" pitchFamily="34" charset="0"/>
              <a:buChar char="•"/>
              <a:tabLst>
                <a:tab pos="457200" algn="l"/>
              </a:tabLst>
              <a:defRPr/>
            </a:pPr>
            <a:r>
              <a:rPr lang="en-US" sz="3000" dirty="0">
                <a:solidFill>
                  <a:prstClr val="black"/>
                </a:solidFill>
                <a:latin typeface="Century Gothic" panose="020B0502020202020204" pitchFamily="34" charset="0"/>
              </a:rPr>
              <a:t>Product review segment placed across OSG’s four branded fishing websites and respective YouTube channels.</a:t>
            </a:r>
          </a:p>
          <a:p>
            <a:pPr marL="285750" indent="-285750" fontAlgn="base">
              <a:spcBef>
                <a:spcPts val="0"/>
              </a:spcBef>
              <a:buSzPct val="100000"/>
              <a:buFont typeface="Arial" panose="020B0604020202020204" pitchFamily="34" charset="0"/>
              <a:buChar char="•"/>
              <a:tabLst>
                <a:tab pos="457200" algn="l"/>
              </a:tabLst>
              <a:defRPr/>
            </a:pPr>
            <a:r>
              <a:rPr lang="en-US" sz="3000" dirty="0">
                <a:solidFill>
                  <a:prstClr val="black"/>
                </a:solidFill>
                <a:latin typeface="Century Gothic" panose="020B0502020202020204" pitchFamily="34" charset="0"/>
              </a:rPr>
              <a:t>Social – one organic post per brand - 8 brands (OC, OC+, SC, WFN, MOTV, Game &amp; Fish, In-Fisherman, Florida Sportsman) driving to Kayak video​</a:t>
            </a:r>
          </a:p>
          <a:p>
            <a:pPr marL="285750" indent="-285750" fontAlgn="base">
              <a:spcBef>
                <a:spcPts val="0"/>
              </a:spcBef>
              <a:buSzPct val="100000"/>
              <a:buFont typeface="Arial" panose="020B0604020202020204" pitchFamily="34" charset="0"/>
              <a:buChar char="•"/>
              <a:tabLst>
                <a:tab pos="457200" algn="l"/>
              </a:tabLst>
              <a:defRPr/>
            </a:pPr>
            <a:r>
              <a:rPr lang="en-US" sz="3000" dirty="0">
                <a:solidFill>
                  <a:prstClr val="black"/>
                </a:solidFill>
                <a:latin typeface="Century Gothic" panose="020B0502020202020204" pitchFamily="34" charset="0"/>
              </a:rPr>
              <a:t>Video segment to be featured in dedicated section of MyOutdoorTV</a:t>
            </a:r>
          </a:p>
        </p:txBody>
      </p:sp>
    </p:spTree>
    <p:extLst>
      <p:ext uri="{BB962C8B-B14F-4D97-AF65-F5344CB8AC3E}">
        <p14:creationId xmlns:p14="http://schemas.microsoft.com/office/powerpoint/2010/main" val="973715757"/>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3A56CC8BC6ED48AD9AD419FC2601B7" ma:contentTypeVersion="13" ma:contentTypeDescription="Create a new document." ma:contentTypeScope="" ma:versionID="deec1396f6532d88fe159bd9ae462104">
  <xsd:schema xmlns:xsd="http://www.w3.org/2001/XMLSchema" xmlns:xs="http://www.w3.org/2001/XMLSchema" xmlns:p="http://schemas.microsoft.com/office/2006/metadata/properties" xmlns:ns3="3d2e9a1f-7d18-440c-bc71-150a25724732" xmlns:ns4="e50f44b8-65bd-4e2c-b4a6-ca0fef2c5725" targetNamespace="http://schemas.microsoft.com/office/2006/metadata/properties" ma:root="true" ma:fieldsID="432ce4eef30607d8b9838cc7310c2ba3" ns3:_="" ns4:_="">
    <xsd:import namespace="3d2e9a1f-7d18-440c-bc71-150a25724732"/>
    <xsd:import namespace="e50f44b8-65bd-4e2c-b4a6-ca0fef2c572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2e9a1f-7d18-440c-bc71-150a257247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0f44b8-65bd-4e2c-b4a6-ca0fef2c572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DDE88F-4367-4A5A-85EC-24D4B61531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2e9a1f-7d18-440c-bc71-150a25724732"/>
    <ds:schemaRef ds:uri="e50f44b8-65bd-4e2c-b4a6-ca0fef2c57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286611-0685-475A-BBEB-F1DF19F54FB5}">
  <ds:schemaRefs>
    <ds:schemaRef ds:uri="http://schemas.microsoft.com/sharepoint/v3/contenttype/forms"/>
  </ds:schemaRefs>
</ds:datastoreItem>
</file>

<file path=customXml/itemProps3.xml><?xml version="1.0" encoding="utf-8"?>
<ds:datastoreItem xmlns:ds="http://schemas.openxmlformats.org/officeDocument/2006/customXml" ds:itemID="{75AACE5B-243B-492B-AB42-97B43DD7546D}">
  <ds:schemaRefs>
    <ds:schemaRef ds:uri="http://schemas.openxmlformats.org/package/2006/metadata/core-properties"/>
    <ds:schemaRef ds:uri="http://purl.org/dc/terms/"/>
    <ds:schemaRef ds:uri="http://purl.org/dc/elements/1.1/"/>
    <ds:schemaRef ds:uri="3d2e9a1f-7d18-440c-bc71-150a25724732"/>
    <ds:schemaRef ds:uri="http://schemas.microsoft.com/office/infopath/2007/PartnerControls"/>
    <ds:schemaRef ds:uri="http://www.w3.org/XML/1998/namespace"/>
    <ds:schemaRef ds:uri="http://schemas.microsoft.com/office/2006/documentManagement/types"/>
    <ds:schemaRef ds:uri="e50f44b8-65bd-4e2c-b4a6-ca0fef2c5725"/>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4792</TotalTime>
  <Words>1762</Words>
  <Application>Microsoft Office PowerPoint</Application>
  <PresentationFormat>Custom</PresentationFormat>
  <Paragraphs>145</Paragraphs>
  <Slides>12</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2" baseType="lpstr">
      <vt:lpstr>Arial</vt:lpstr>
      <vt:lpstr>Arial,Sans-Serif</vt:lpstr>
      <vt:lpstr>Calibri</vt:lpstr>
      <vt:lpstr>Calibri Light</vt:lpstr>
      <vt:lpstr>Century Gothic</vt:lpstr>
      <vt:lpstr>Open Sans</vt:lpstr>
      <vt:lpstr>Symbol</vt:lpstr>
      <vt:lpstr>Wingdings</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Carney</dc:creator>
  <cp:lastModifiedBy>Heidi Carney</cp:lastModifiedBy>
  <cp:revision>50</cp:revision>
  <dcterms:created xsi:type="dcterms:W3CDTF">2020-09-03T16:38:18Z</dcterms:created>
  <dcterms:modified xsi:type="dcterms:W3CDTF">2022-06-25T18:03:25Z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0x010100DF3A56CC8BC6ED48AD9AD419FC2601B7</vt:lpwstr>
  </property>
</Properties>
</file>